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4" r:id="rId1"/>
  </p:sldMasterIdLst>
  <p:sldIdLst>
    <p:sldId id="256" r:id="rId2"/>
  </p:sldIdLst>
  <p:sldSz cx="12204700" cy="6840538"/>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5B45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29" autoAdjust="0"/>
    <p:restoredTop sz="93712" autoAdjust="0"/>
  </p:normalViewPr>
  <p:slideViewPr>
    <p:cSldViewPr snapToGrid="0">
      <p:cViewPr>
        <p:scale>
          <a:sx n="100" d="100"/>
          <a:sy n="100" d="100"/>
        </p:scale>
        <p:origin x="504"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85BB-8B07-4DC9-86F3-2A225C77748D}"/>
              </a:ext>
            </a:extLst>
          </p:cNvPr>
          <p:cNvSpPr>
            <a:spLocks noGrp="1"/>
          </p:cNvSpPr>
          <p:nvPr>
            <p:ph type="ctrTitle"/>
          </p:nvPr>
        </p:nvSpPr>
        <p:spPr>
          <a:xfrm>
            <a:off x="1600200" y="1261872"/>
            <a:ext cx="7638222" cy="2852928"/>
          </a:xfrm>
        </p:spPr>
        <p:txBody>
          <a:bodyPr anchor="b">
            <a:normAutofit/>
          </a:bodyPr>
          <a:lstStyle>
            <a:lvl1pPr algn="l">
              <a:lnSpc>
                <a:spcPct val="130000"/>
              </a:lnSpc>
              <a:defRPr sz="3600" spc="1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14D496A-6E7A-4923-8ED5-B4164125DEB6}"/>
              </a:ext>
            </a:extLst>
          </p:cNvPr>
          <p:cNvSpPr>
            <a:spLocks noGrp="1"/>
          </p:cNvSpPr>
          <p:nvPr>
            <p:ph type="subTitle" idx="1"/>
          </p:nvPr>
        </p:nvSpPr>
        <p:spPr>
          <a:xfrm>
            <a:off x="1600200" y="4681728"/>
            <a:ext cx="7638222" cy="929296"/>
          </a:xfrm>
          <a:prstGeom prst="rect">
            <a:avLst/>
          </a:prstGeom>
        </p:spPr>
        <p:txBody>
          <a:bodyPr>
            <a:normAutofit/>
          </a:bodyPr>
          <a:lstStyle>
            <a:lvl1pPr marL="0" indent="0" algn="l">
              <a:lnSpc>
                <a:spcPct val="13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F5E3D20-43DC-4C14-8CFF-18545AED1B5B}"/>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5" name="Footer Placeholder 4">
            <a:extLst>
              <a:ext uri="{FF2B5EF4-FFF2-40B4-BE49-F238E27FC236}">
                <a16:creationId xmlns:a16="http://schemas.microsoft.com/office/drawing/2014/main" id="{E34FC300-5AFC-418B-85FD-EFA94BD7A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7E81-ED3C-4DB0-8E74-AD2A87E6BE8A}"/>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F0C817C9-850F-4FB6-B93B-CF3076C4A5C1}"/>
              </a:ext>
            </a:extLst>
          </p:cNvPr>
          <p:cNvGrpSpPr/>
          <p:nvPr/>
        </p:nvGrpSpPr>
        <p:grpSpPr>
          <a:xfrm flipH="1">
            <a:off x="0" y="0"/>
            <a:ext cx="567782" cy="3306479"/>
            <a:chOff x="11619770" y="-2005"/>
            <a:chExt cx="567782" cy="3306479"/>
          </a:xfrm>
        </p:grpSpPr>
        <p:sp>
          <p:nvSpPr>
            <p:cNvPr id="8" name="Freeform: Shape 7">
              <a:extLst>
                <a:ext uri="{FF2B5EF4-FFF2-40B4-BE49-F238E27FC236}">
                  <a16:creationId xmlns:a16="http://schemas.microsoft.com/office/drawing/2014/main" id="{159433A8-B67D-4675-AFDE-131069A709FC}"/>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1CD1C45-6A4D-4237-B39C-2D58F401A8C5}"/>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11709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58AD-1CAD-45B3-B83D-DC9D33CD61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153F2E-0397-4423-8A88-D0059DEAF0CE}"/>
              </a:ext>
            </a:extLst>
          </p:cNvPr>
          <p:cNvSpPr>
            <a:spLocks noGrp="1"/>
          </p:cNvSpPr>
          <p:nvPr>
            <p:ph type="body" orient="vert" idx="1"/>
          </p:nvPr>
        </p:nvSpPr>
        <p:spPr>
          <a:xfrm>
            <a:off x="808662" y="2019299"/>
            <a:ext cx="10357666" cy="411480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ADDE1-7025-4FA9-822D-481685085490}"/>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5" name="Footer Placeholder 4">
            <a:extLst>
              <a:ext uri="{FF2B5EF4-FFF2-40B4-BE49-F238E27FC236}">
                <a16:creationId xmlns:a16="http://schemas.microsoft.com/office/drawing/2014/main" id="{6B2A73E0-F328-46DC-98BE-CA0981F7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52226-010C-494F-8BE8-BF91F3553DD5}"/>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9F89E9C4-9D18-4529-BC0C-68EAE507CDF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D7DF5937-0C03-4786-AB62-3CF7CECB92D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9AD93DB-2DB0-4B2D-884B-6EC45344325B}"/>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29862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C635D0-31D9-44E1-911D-F7D5D5400992}"/>
              </a:ext>
            </a:extLst>
          </p:cNvPr>
          <p:cNvSpPr>
            <a:spLocks noGrp="1"/>
          </p:cNvSpPr>
          <p:nvPr>
            <p:ph type="title" orient="vert"/>
          </p:nvPr>
        </p:nvSpPr>
        <p:spPr>
          <a:xfrm>
            <a:off x="8853914" y="624313"/>
            <a:ext cx="2537986" cy="550978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7F9230-1FA4-439D-A800-B5F006F07C0D}"/>
              </a:ext>
            </a:extLst>
          </p:cNvPr>
          <p:cNvSpPr>
            <a:spLocks noGrp="1"/>
          </p:cNvSpPr>
          <p:nvPr>
            <p:ph type="body" orient="vert" idx="1"/>
          </p:nvPr>
        </p:nvSpPr>
        <p:spPr>
          <a:xfrm>
            <a:off x="800100" y="624313"/>
            <a:ext cx="7816542" cy="55097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AB2A3-7055-43AF-8BAB-0A9B7444867A}"/>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5" name="Footer Placeholder 4">
            <a:extLst>
              <a:ext uri="{FF2B5EF4-FFF2-40B4-BE49-F238E27FC236}">
                <a16:creationId xmlns:a16="http://schemas.microsoft.com/office/drawing/2014/main" id="{EE9A1821-A311-49CD-BCB4-B4BC88661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C6A8-813A-486A-AA90-AB28935F2B4F}"/>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F38C7A17-06CC-442C-A876-A51B2B55650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54C1798A-2980-4F34-8355-7BCB6B295322}"/>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59D7542C-E4AE-488F-BC75-2E7ED83910CE}"/>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80746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5F8D-0421-4AEC-9C40-A13163EC8AF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2037680-115A-411F-AEF6-4AC2096B4A70}"/>
              </a:ext>
            </a:extLst>
          </p:cNvPr>
          <p:cNvSpPr>
            <a:spLocks noGrp="1"/>
          </p:cNvSpPr>
          <p:nvPr>
            <p:ph idx="1"/>
          </p:nvPr>
        </p:nvSpPr>
        <p:spPr>
          <a:xfrm>
            <a:off x="808662" y="2019299"/>
            <a:ext cx="10357666" cy="4114801"/>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0CC193-1304-4D0F-8331-14D4EC08EFE8}"/>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5" name="Footer Placeholder 4">
            <a:extLst>
              <a:ext uri="{FF2B5EF4-FFF2-40B4-BE49-F238E27FC236}">
                <a16:creationId xmlns:a16="http://schemas.microsoft.com/office/drawing/2014/main" id="{0AF455C1-CD32-4050-BAFF-51CC6B62D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F608-FF11-4CBE-B717-5D56AE67DDE1}"/>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901575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23A02E-6DCF-427A-8CFD-281B2185C7F0}"/>
              </a:ext>
            </a:extLst>
          </p:cNvPr>
          <p:cNvSpPr/>
          <p:nvPr/>
        </p:nvSpPr>
        <p:spPr>
          <a:xfrm>
            <a:off x="3242985" y="511814"/>
            <a:ext cx="5706031" cy="5706031"/>
          </a:xfrm>
          <a:prstGeom prst="ellipse">
            <a:avLst/>
          </a:prstGeom>
          <a:solidFill>
            <a:schemeClr val="accent1">
              <a:lumMod val="20000"/>
              <a:lumOff val="80000"/>
            </a:schemeClr>
          </a:solidFill>
          <a:ln>
            <a:noFill/>
          </a:ln>
          <a:effectLst>
            <a:outerShdw dist="165100" dir="2220000" algn="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B4C32-F19C-44F3-8EF8-1F506D74DD7A}"/>
              </a:ext>
            </a:extLst>
          </p:cNvPr>
          <p:cNvSpPr>
            <a:spLocks noGrp="1"/>
          </p:cNvSpPr>
          <p:nvPr>
            <p:ph type="title"/>
          </p:nvPr>
        </p:nvSpPr>
        <p:spPr>
          <a:xfrm>
            <a:off x="3649192" y="1709738"/>
            <a:ext cx="4893617" cy="2553893"/>
          </a:xfrm>
        </p:spPr>
        <p:txBody>
          <a:bodyPr anchor="b">
            <a:normAutofit/>
          </a:bodyPr>
          <a:lstStyle>
            <a:lvl1pPr algn="ct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0889729-131C-4F78-9DAA-E9EE28EA912F}"/>
              </a:ext>
            </a:extLst>
          </p:cNvPr>
          <p:cNvSpPr>
            <a:spLocks noGrp="1"/>
          </p:cNvSpPr>
          <p:nvPr>
            <p:ph type="body" idx="1"/>
          </p:nvPr>
        </p:nvSpPr>
        <p:spPr>
          <a:xfrm>
            <a:off x="4062249" y="4540468"/>
            <a:ext cx="4067503" cy="1154037"/>
          </a:xfrm>
          <a:prstGeom prst="rect">
            <a:avLst/>
          </a:prstGeom>
        </p:spPr>
        <p:txBody>
          <a:bodyPr>
            <a:normAutofit/>
          </a:bodyPr>
          <a:lstStyle>
            <a:lvl1pPr marL="0" indent="0" algn="ctr">
              <a:buNone/>
              <a:defRPr sz="1600" b="1" cap="all" spc="6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E608-AC1F-41FB-974A-BD619C6C26B5}"/>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5" name="Footer Placeholder 4">
            <a:extLst>
              <a:ext uri="{FF2B5EF4-FFF2-40B4-BE49-F238E27FC236}">
                <a16:creationId xmlns:a16="http://schemas.microsoft.com/office/drawing/2014/main" id="{C0986158-8B03-45C3-891D-0357B198B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3B054-E8A2-43FD-B0FB-B1CCFA4BC0AD}"/>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14427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4AA7-6D5A-402E-AD1A-880F2BDB7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D32B6-F9D8-4A43-B52C-336CFAB00A56}"/>
              </a:ext>
            </a:extLst>
          </p:cNvPr>
          <p:cNvSpPr>
            <a:spLocks noGrp="1"/>
          </p:cNvSpPr>
          <p:nvPr>
            <p:ph sz="half" idx="1"/>
          </p:nvPr>
        </p:nvSpPr>
        <p:spPr>
          <a:xfrm>
            <a:off x="812976" y="2019299"/>
            <a:ext cx="4995019"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F50CDD9-5742-4A34-BA72-7CCA72D914F4}"/>
              </a:ext>
            </a:extLst>
          </p:cNvPr>
          <p:cNvSpPr>
            <a:spLocks noGrp="1"/>
          </p:cNvSpPr>
          <p:nvPr>
            <p:ph sz="half" idx="2"/>
          </p:nvPr>
        </p:nvSpPr>
        <p:spPr>
          <a:xfrm>
            <a:off x="6293718" y="2019299"/>
            <a:ext cx="5027954"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2783AA-D2AB-4385-A91F-870CB6564611}"/>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6" name="Footer Placeholder 5">
            <a:extLst>
              <a:ext uri="{FF2B5EF4-FFF2-40B4-BE49-F238E27FC236}">
                <a16:creationId xmlns:a16="http://schemas.microsoft.com/office/drawing/2014/main" id="{855AAD9C-5CA2-4DA1-84D3-B1838979F6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AB3C7-9574-47BC-932D-782BEE9989DA}"/>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411199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468-781B-4BC5-8DEA-B9EF2BF90DD2}"/>
              </a:ext>
            </a:extLst>
          </p:cNvPr>
          <p:cNvSpPr>
            <a:spLocks noGrp="1"/>
          </p:cNvSpPr>
          <p:nvPr>
            <p:ph type="title"/>
          </p:nvPr>
        </p:nvSpPr>
        <p:spPr>
          <a:xfrm>
            <a:off x="811460" y="369168"/>
            <a:ext cx="10458729" cy="143981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367223F-48E4-491D-AB5D-5FC8A0C566AF}"/>
              </a:ext>
            </a:extLst>
          </p:cNvPr>
          <p:cNvSpPr>
            <a:spLocks noGrp="1"/>
          </p:cNvSpPr>
          <p:nvPr>
            <p:ph type="body" idx="1"/>
          </p:nvPr>
        </p:nvSpPr>
        <p:spPr>
          <a:xfrm>
            <a:off x="800101" y="1843067"/>
            <a:ext cx="5007894"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D6B764-4B87-42FF-ABAA-69B07B88FF40}"/>
              </a:ext>
            </a:extLst>
          </p:cNvPr>
          <p:cNvSpPr>
            <a:spLocks noGrp="1"/>
          </p:cNvSpPr>
          <p:nvPr>
            <p:ph sz="half" idx="2"/>
          </p:nvPr>
        </p:nvSpPr>
        <p:spPr>
          <a:xfrm>
            <a:off x="800101" y="2505075"/>
            <a:ext cx="5007894"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74357B9-406F-4BF9-B8FB-C53421EEF5A6}"/>
              </a:ext>
            </a:extLst>
          </p:cNvPr>
          <p:cNvSpPr>
            <a:spLocks noGrp="1"/>
          </p:cNvSpPr>
          <p:nvPr>
            <p:ph type="body" sz="quarter" idx="3"/>
          </p:nvPr>
        </p:nvSpPr>
        <p:spPr>
          <a:xfrm>
            <a:off x="6276061" y="1843067"/>
            <a:ext cx="4994128"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20462B-1939-4DAA-A7DD-6BDC95054A6E}"/>
              </a:ext>
            </a:extLst>
          </p:cNvPr>
          <p:cNvSpPr>
            <a:spLocks noGrp="1"/>
          </p:cNvSpPr>
          <p:nvPr>
            <p:ph sz="quarter" idx="4"/>
          </p:nvPr>
        </p:nvSpPr>
        <p:spPr>
          <a:xfrm>
            <a:off x="6276061" y="2505075"/>
            <a:ext cx="4994128"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6C938B-C4C2-4FA9-85CA-9CD742CD7523}"/>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8" name="Footer Placeholder 7">
            <a:extLst>
              <a:ext uri="{FF2B5EF4-FFF2-40B4-BE49-F238E27FC236}">
                <a16:creationId xmlns:a16="http://schemas.microsoft.com/office/drawing/2014/main" id="{11AD8886-0D28-4D49-8D43-151D37E948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2FDDE8-E9F8-4B6C-9A40-829617A7C84D}"/>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62487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AE3D8-6C35-428B-B2F2-251FDE10BD20}"/>
              </a:ext>
            </a:extLst>
          </p:cNvPr>
          <p:cNvSpPr>
            <a:spLocks noGrp="1"/>
          </p:cNvSpPr>
          <p:nvPr>
            <p:ph type="title"/>
          </p:nvPr>
        </p:nvSpPr>
        <p:spPr>
          <a:xfrm>
            <a:off x="800100" y="983769"/>
            <a:ext cx="10094770" cy="1180574"/>
          </a:xfrm>
          <a:solidFill>
            <a:schemeClr val="accent1">
              <a:lumMod val="20000"/>
              <a:lumOff val="80000"/>
            </a:schemeClr>
          </a:solidFill>
          <a:effectLst>
            <a:outerShdw dist="165100" dir="18900000" algn="bl" rotWithShape="0">
              <a:prstClr val="black"/>
            </a:outerShdw>
          </a:effectLst>
        </p:spPr>
        <p:txBody>
          <a:bodyPr/>
          <a:lstStyle>
            <a:lvl1pPr marL="18288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F0B8015-E11A-42CA-AE88-7BD73F87E566}"/>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4" name="Footer Placeholder 3">
            <a:extLst>
              <a:ext uri="{FF2B5EF4-FFF2-40B4-BE49-F238E27FC236}">
                <a16:creationId xmlns:a16="http://schemas.microsoft.com/office/drawing/2014/main" id="{07309078-34CA-45CD-B479-03906A265C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D03258-F989-47B2-A643-A60CD8A77BC8}"/>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1004610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A2F31-48B6-40CE-A364-3CE73FD859B4}"/>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3" name="Footer Placeholder 2">
            <a:extLst>
              <a:ext uri="{FF2B5EF4-FFF2-40B4-BE49-F238E27FC236}">
                <a16:creationId xmlns:a16="http://schemas.microsoft.com/office/drawing/2014/main" id="{117EEA00-F166-41EB-9331-CA99BB70F0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B051F-F8FC-4FF6-9783-45F9FE7AC302}"/>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4221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8635-A5AF-48F4-8CD2-FB0E01113904}"/>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5E0E-DCC0-4781-A608-962B1241B5AA}"/>
              </a:ext>
            </a:extLst>
          </p:cNvPr>
          <p:cNvSpPr>
            <a:spLocks noGrp="1"/>
          </p:cNvSpPr>
          <p:nvPr>
            <p:ph idx="1"/>
          </p:nvPr>
        </p:nvSpPr>
        <p:spPr>
          <a:xfrm>
            <a:off x="5309826" y="987425"/>
            <a:ext cx="604556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F43E-3D50-4A1C-A289-B3D0DD0E710F}"/>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70E3A-6639-4EA0-8305-C1899DAB49EB}"/>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6" name="Footer Placeholder 5">
            <a:extLst>
              <a:ext uri="{FF2B5EF4-FFF2-40B4-BE49-F238E27FC236}">
                <a16:creationId xmlns:a16="http://schemas.microsoft.com/office/drawing/2014/main" id="{5B6AFD57-4189-42FB-B29E-96366E51B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5E2EC-8483-4FBC-9D29-C19025FA8F97}"/>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1084183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E581-A090-4AE9-9965-B06BDB52BD95}"/>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839DEF4-262F-4ACF-9B29-3D4B819E7065}"/>
              </a:ext>
            </a:extLst>
          </p:cNvPr>
          <p:cNvSpPr>
            <a:spLocks noGrp="1"/>
          </p:cNvSpPr>
          <p:nvPr>
            <p:ph type="pic" idx="1"/>
          </p:nvPr>
        </p:nvSpPr>
        <p:spPr>
          <a:xfrm>
            <a:off x="5353969" y="987425"/>
            <a:ext cx="5694503"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4ED7CBB-7A6F-441E-9072-2494B952FA8B}"/>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59692-77BE-4A7D-AA70-635007A6E92C}"/>
              </a:ext>
            </a:extLst>
          </p:cNvPr>
          <p:cNvSpPr>
            <a:spLocks noGrp="1"/>
          </p:cNvSpPr>
          <p:nvPr>
            <p:ph type="dt" sz="half" idx="10"/>
          </p:nvPr>
        </p:nvSpPr>
        <p:spPr/>
        <p:txBody>
          <a:bodyPr/>
          <a:lstStyle/>
          <a:p>
            <a:fld id="{E6171E64-FE02-4DE5-B72F-53C3706641C3}" type="datetimeFigureOut">
              <a:rPr lang="en-US" smtClean="0"/>
              <a:t>11/20/2023</a:t>
            </a:fld>
            <a:endParaRPr lang="en-US"/>
          </a:p>
        </p:txBody>
      </p:sp>
      <p:sp>
        <p:nvSpPr>
          <p:cNvPr id="6" name="Footer Placeholder 5">
            <a:extLst>
              <a:ext uri="{FF2B5EF4-FFF2-40B4-BE49-F238E27FC236}">
                <a16:creationId xmlns:a16="http://schemas.microsoft.com/office/drawing/2014/main" id="{FBB9A4DA-63AF-4D6A-98DB-E1D0AC74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B7958-B19B-4C23-A82F-DD4E4B912B29}"/>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4126319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6DAE1-1F65-43B8-A400-95E6DEEDCDFC}"/>
              </a:ext>
            </a:extLst>
          </p:cNvPr>
          <p:cNvSpPr>
            <a:spLocks noGrp="1"/>
          </p:cNvSpPr>
          <p:nvPr>
            <p:ph type="title"/>
          </p:nvPr>
        </p:nvSpPr>
        <p:spPr>
          <a:xfrm>
            <a:off x="808661" y="365125"/>
            <a:ext cx="10357666" cy="14384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D75C993-A44B-4C2D-818E-4C9000BB05C1}"/>
              </a:ext>
            </a:extLst>
          </p:cNvPr>
          <p:cNvSpPr>
            <a:spLocks noGrp="1"/>
          </p:cNvSpPr>
          <p:nvPr>
            <p:ph type="body" idx="1"/>
          </p:nvPr>
        </p:nvSpPr>
        <p:spPr>
          <a:xfrm>
            <a:off x="808662" y="2019299"/>
            <a:ext cx="10357666"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A21B6E-ECC6-47D0-9C14-812B746F1563}"/>
              </a:ext>
            </a:extLst>
          </p:cNvPr>
          <p:cNvSpPr>
            <a:spLocks noGrp="1"/>
          </p:cNvSpPr>
          <p:nvPr>
            <p:ph type="dt" sz="half" idx="2"/>
          </p:nvPr>
        </p:nvSpPr>
        <p:spPr>
          <a:xfrm>
            <a:off x="795014" y="6342042"/>
            <a:ext cx="2743200" cy="365125"/>
          </a:xfrm>
          <a:prstGeom prst="rect">
            <a:avLst/>
          </a:prstGeom>
        </p:spPr>
        <p:txBody>
          <a:bodyPr vert="horz" lIns="91440" tIns="45720" rIns="91440" bIns="45720" rtlCol="0" anchor="ctr"/>
          <a:lstStyle>
            <a:lvl1pPr algn="l">
              <a:defRPr sz="1000" spc="100" baseline="0">
                <a:solidFill>
                  <a:schemeClr val="tx1"/>
                </a:solidFill>
              </a:defRPr>
            </a:lvl1pPr>
          </a:lstStyle>
          <a:p>
            <a:fld id="{E6171E64-FE02-4DE5-B72F-53C3706641C3}" type="datetimeFigureOut">
              <a:rPr lang="en-US" smtClean="0"/>
              <a:t>11/20/2023</a:t>
            </a:fld>
            <a:endParaRPr lang="en-US"/>
          </a:p>
        </p:txBody>
      </p:sp>
      <p:sp>
        <p:nvSpPr>
          <p:cNvPr id="5" name="Footer Placeholder 4">
            <a:extLst>
              <a:ext uri="{FF2B5EF4-FFF2-40B4-BE49-F238E27FC236}">
                <a16:creationId xmlns:a16="http://schemas.microsoft.com/office/drawing/2014/main" id="{5209A716-DEA9-48A9-A5BC-0F392D2B49AC}"/>
              </a:ext>
            </a:extLst>
          </p:cNvPr>
          <p:cNvSpPr>
            <a:spLocks noGrp="1"/>
          </p:cNvSpPr>
          <p:nvPr>
            <p:ph type="ftr" sz="quarter" idx="3"/>
          </p:nvPr>
        </p:nvSpPr>
        <p:spPr>
          <a:xfrm>
            <a:off x="7696200" y="6342042"/>
            <a:ext cx="3470128" cy="365125"/>
          </a:xfrm>
          <a:prstGeom prst="rect">
            <a:avLst/>
          </a:prstGeom>
        </p:spPr>
        <p:txBody>
          <a:bodyPr vert="horz" lIns="91440" tIns="45720" rIns="91440" bIns="45720" rtlCol="0" anchor="ctr"/>
          <a:lstStyle>
            <a:lvl1pPr algn="r">
              <a:defRPr sz="1000" spc="5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C09CB69E-A0E4-4558-9C62-4CD8CDD2A501}"/>
              </a:ext>
            </a:extLst>
          </p:cNvPr>
          <p:cNvSpPr>
            <a:spLocks noGrp="1"/>
          </p:cNvSpPr>
          <p:nvPr>
            <p:ph type="sldNum" sz="quarter" idx="4"/>
          </p:nvPr>
        </p:nvSpPr>
        <p:spPr>
          <a:xfrm>
            <a:off x="11166329" y="6342042"/>
            <a:ext cx="526228" cy="365125"/>
          </a:xfrm>
          <a:prstGeom prst="rect">
            <a:avLst/>
          </a:prstGeom>
        </p:spPr>
        <p:txBody>
          <a:bodyPr vert="horz" lIns="91440" tIns="45720" rIns="91440" bIns="45720" rtlCol="0" anchor="ctr"/>
          <a:lstStyle>
            <a:lvl1pPr algn="r">
              <a:defRPr sz="1000" spc="100" baseline="0">
                <a:solidFill>
                  <a:schemeClr val="tx1"/>
                </a:solidFill>
              </a:defRPr>
            </a:lvl1p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EB6ECC43-D65E-4A7B-A76B-D278A2184166}"/>
              </a:ext>
            </a:extLst>
          </p:cNvPr>
          <p:cNvGrpSpPr/>
          <p:nvPr/>
        </p:nvGrpSpPr>
        <p:grpSpPr>
          <a:xfrm flipV="1">
            <a:off x="11626076" y="3551521"/>
            <a:ext cx="567782" cy="3306479"/>
            <a:chOff x="11619770" y="-2005"/>
            <a:chExt cx="567782" cy="3306479"/>
          </a:xfrm>
        </p:grpSpPr>
        <p:sp>
          <p:nvSpPr>
            <p:cNvPr id="8" name="Freeform: Shape 7">
              <a:extLst>
                <a:ext uri="{FF2B5EF4-FFF2-40B4-BE49-F238E27FC236}">
                  <a16:creationId xmlns:a16="http://schemas.microsoft.com/office/drawing/2014/main" id="{7EE443C5-5AB9-407B-A8C3-011BB14FEF0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13">
                <a:extLst>
                  <a:ext uri="{96DAC541-7B7A-43D3-8B79-37D633B846F1}">
                    <asvg:svgBlip xmlns:asvg="http://schemas.microsoft.com/office/drawing/2016/SVG/main" r:embed="rId14"/>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4538C9FA-DA5E-4785-8F4A-CA481A3A6526}"/>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7518327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23" r:id="rId6"/>
    <p:sldLayoutId id="2147483718" r:id="rId7"/>
    <p:sldLayoutId id="2147483719" r:id="rId8"/>
    <p:sldLayoutId id="2147483720" r:id="rId9"/>
    <p:sldLayoutId id="2147483722" r:id="rId10"/>
    <p:sldLayoutId id="2147483721" r:id="rId11"/>
  </p:sldLayoutIdLst>
  <p:txStyles>
    <p:titleStyle>
      <a:lvl1pPr algn="l" defTabSz="914400" rtl="0" eaLnBrk="1" latinLnBrk="0" hangingPunct="1">
        <a:lnSpc>
          <a:spcPct val="120000"/>
        </a:lnSpc>
        <a:spcBef>
          <a:spcPct val="0"/>
        </a:spcBef>
        <a:buNone/>
        <a:defRPr sz="320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SzPct val="85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SzPct val="10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SzPct val="85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SzPct val="100000"/>
        <a:buFont typeface="Avenir Next LT Pro Light" panose="020B0304020202020204"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BD53D94-685B-F6BA-3C13-BADC6247DF1A}"/>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nvSpPr>
        <p:spPr>
          <a:xfrm>
            <a:off x="3670660" y="1658953"/>
            <a:ext cx="4412070" cy="1349196"/>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marL="171450" indent="-171450" algn="just">
              <a:lnSpc>
                <a:spcPct val="150000"/>
              </a:lnSpc>
              <a:buFont typeface="Arial" panose="020B0604020202020204" pitchFamily="34" charset="0"/>
              <a:buChar char="•"/>
            </a:pPr>
            <a:r>
              <a:rPr lang="en-US" sz="850" dirty="0">
                <a:latin typeface="Arial" panose="020B0604020202020204" pitchFamily="34" charset="0"/>
                <a:cs typeface="Arial" panose="020B0604020202020204" pitchFamily="34" charset="0"/>
              </a:rPr>
              <a:t>An experimental study was conducted from March 2022 – August 2022 to compare between </a:t>
            </a:r>
            <a:r>
              <a:rPr lang="en-US" sz="850" dirty="0" err="1">
                <a:latin typeface="Arial" panose="020B0604020202020204" pitchFamily="34" charset="0"/>
                <a:cs typeface="Arial" panose="020B0604020202020204" pitchFamily="34" charset="0"/>
              </a:rPr>
              <a:t>Ziehl-Neelsen</a:t>
            </a:r>
            <a:r>
              <a:rPr lang="en-US" sz="850" dirty="0">
                <a:latin typeface="Arial" panose="020B0604020202020204" pitchFamily="34" charset="0"/>
                <a:cs typeface="Arial" panose="020B0604020202020204" pitchFamily="34" charset="0"/>
              </a:rPr>
              <a:t> and Auramine stain in the detection of acid-fast bacilli in a non-sputum sample of patient diagnosis PTB received in the Microbiology unit, HKL.</a:t>
            </a:r>
            <a:endParaRPr lang="en-MY" sz="850" dirty="0">
              <a:latin typeface="Arial" panose="020B0604020202020204" pitchFamily="34" charset="0"/>
              <a:cs typeface="Arial" panose="020B0604020202020204" pitchFamily="34" charset="0"/>
            </a:endParaRPr>
          </a:p>
          <a:p>
            <a:pPr marL="171450" indent="-171450" algn="just">
              <a:lnSpc>
                <a:spcPct val="150000"/>
              </a:lnSpc>
              <a:buFont typeface="Arial" panose="020B0604020202020204" pitchFamily="34" charset="0"/>
              <a:buChar char="•"/>
            </a:pPr>
            <a:r>
              <a:rPr lang="en-MY" sz="850" dirty="0">
                <a:latin typeface="Arial" panose="020B0604020202020204" pitchFamily="34" charset="0"/>
                <a:cs typeface="Arial" panose="020B0604020202020204" pitchFamily="34" charset="0"/>
              </a:rPr>
              <a:t>A total of 250 samples were involved in the study.</a:t>
            </a:r>
          </a:p>
          <a:p>
            <a:pPr marL="171450" indent="-171450" algn="just">
              <a:lnSpc>
                <a:spcPct val="150000"/>
              </a:lnSpc>
              <a:buFont typeface="Arial" panose="020B0604020202020204" pitchFamily="34" charset="0"/>
              <a:buChar char="•"/>
            </a:pPr>
            <a:r>
              <a:rPr lang="en-MY" sz="850" dirty="0">
                <a:latin typeface="Arial" panose="020B0604020202020204" pitchFamily="34" charset="0"/>
                <a:cs typeface="Arial" panose="020B0604020202020204" pitchFamily="34" charset="0"/>
              </a:rPr>
              <a:t>Data was </a:t>
            </a:r>
            <a:r>
              <a:rPr lang="en-MY" sz="850" dirty="0" err="1">
                <a:latin typeface="Arial" panose="020B0604020202020204" pitchFamily="34" charset="0"/>
                <a:cs typeface="Arial" panose="020B0604020202020204" pitchFamily="34" charset="0"/>
              </a:rPr>
              <a:t>analyzed</a:t>
            </a:r>
            <a:r>
              <a:rPr lang="en-MY" sz="850" dirty="0">
                <a:latin typeface="Arial" panose="020B0604020202020204" pitchFamily="34" charset="0"/>
                <a:cs typeface="Arial" panose="020B0604020202020204" pitchFamily="34" charset="0"/>
              </a:rPr>
              <a:t> using SPSS v27.</a:t>
            </a:r>
          </a:p>
        </p:txBody>
      </p:sp>
      <p:sp>
        <p:nvSpPr>
          <p:cNvPr id="16" name="Title 1">
            <a:extLst>
              <a:ext uri="{FF2B5EF4-FFF2-40B4-BE49-F238E27FC236}">
                <a16:creationId xmlns:a16="http://schemas.microsoft.com/office/drawing/2014/main" id="{373441A5-14CB-44CE-97BF-B67962D578A3}"/>
              </a:ext>
            </a:extLst>
          </p:cNvPr>
          <p:cNvSpPr>
            <a:spLocks noGrp="1"/>
          </p:cNvSpPr>
          <p:nvPr>
            <p:ph type="ctrTitle"/>
          </p:nvPr>
        </p:nvSpPr>
        <p:spPr>
          <a:xfrm>
            <a:off x="2779001" y="-2365"/>
            <a:ext cx="6646698" cy="784081"/>
          </a:xfrm>
          <a:noFill/>
          <a:effectLst/>
        </p:spPr>
        <p:txBody>
          <a:bodyPr anchor="t">
            <a:noAutofit/>
          </a:bodyPr>
          <a:lstStyle/>
          <a:p>
            <a:pPr algn="ctr">
              <a:lnSpc>
                <a:spcPct val="100000"/>
              </a:lnSpc>
            </a:pPr>
            <a:r>
              <a:rPr lang="en-GB" sz="2000" b="1" spc="0" dirty="0">
                <a:effectLst/>
                <a:latin typeface="Aharoni" panose="02010803020104030203" pitchFamily="2" charset="-79"/>
                <a:ea typeface="Calibri" panose="020F0502020204030204" pitchFamily="34" charset="0"/>
                <a:cs typeface="Aharoni" panose="02010803020104030203" pitchFamily="2" charset="-79"/>
              </a:rPr>
              <a:t>Comparison Between </a:t>
            </a:r>
            <a:r>
              <a:rPr lang="en-GB" sz="2000" b="1" spc="0" dirty="0" err="1">
                <a:effectLst/>
                <a:latin typeface="Aharoni" panose="02010803020104030203" pitchFamily="2" charset="-79"/>
                <a:ea typeface="Calibri" panose="020F0502020204030204" pitchFamily="34" charset="0"/>
                <a:cs typeface="Aharoni" panose="02010803020104030203" pitchFamily="2" charset="-79"/>
              </a:rPr>
              <a:t>Ziehl-Neelsen</a:t>
            </a:r>
            <a:r>
              <a:rPr lang="en-GB" sz="2000" b="1" spc="0" dirty="0">
                <a:effectLst/>
                <a:latin typeface="Aharoni" panose="02010803020104030203" pitchFamily="2" charset="-79"/>
                <a:ea typeface="Calibri" panose="020F0502020204030204" pitchFamily="34" charset="0"/>
                <a:cs typeface="Aharoni" panose="02010803020104030203" pitchFamily="2" charset="-79"/>
              </a:rPr>
              <a:t> Stain and Auramine Stain in Detection Of Acid-Fast Bacilli In Non-Sputum Sample</a:t>
            </a:r>
            <a:endParaRPr lang="en-US" sz="2000" dirty="0">
              <a:solidFill>
                <a:srgbClr val="000000"/>
              </a:solidFill>
              <a:latin typeface="Aharoni" panose="02010803020104030203" pitchFamily="2" charset="-79"/>
              <a:cs typeface="Aharoni" panose="02010803020104030203" pitchFamily="2" charset="-79"/>
            </a:endParaRPr>
          </a:p>
        </p:txBody>
      </p:sp>
      <p:sp>
        <p:nvSpPr>
          <p:cNvPr id="24" name="Slide Number Placeholder 5">
            <a:extLst>
              <a:ext uri="{FF2B5EF4-FFF2-40B4-BE49-F238E27FC236}">
                <a16:creationId xmlns:a16="http://schemas.microsoft.com/office/drawing/2014/main" id="{F535709A-A67F-4015-913B-A0F75E67B6E6}"/>
              </a:ext>
            </a:extLst>
          </p:cNvPr>
          <p:cNvSpPr>
            <a:spLocks noGrp="1"/>
          </p:cNvSpPr>
          <p:nvPr>
            <p:ph type="sldNum" sz="quarter" idx="12"/>
          </p:nvPr>
        </p:nvSpPr>
        <p:spPr>
          <a:xfrm>
            <a:off x="11189603" y="6309785"/>
            <a:ext cx="527325" cy="363268"/>
          </a:xfrm>
        </p:spPr>
        <p:txBody>
          <a:bodyPr/>
          <a:lstStyle/>
          <a:p>
            <a:pPr>
              <a:spcAft>
                <a:spcPts val="600"/>
              </a:spcAft>
            </a:pPr>
            <a:fld id="{4A80A021-E2A7-4965-9D91-2D103FDB3863}" type="slidenum">
              <a:rPr lang="en-US" smtClean="0">
                <a:solidFill>
                  <a:srgbClr val="FFFFFF"/>
                </a:solidFill>
                <a:effectLst>
                  <a:outerShdw blurRad="38100" dist="38100" dir="2700000" algn="tl">
                    <a:srgbClr val="000000">
                      <a:alpha val="43137"/>
                    </a:srgbClr>
                  </a:outerShdw>
                </a:effectLst>
              </a:rPr>
              <a:pPr>
                <a:spcAft>
                  <a:spcPts val="600"/>
                </a:spcAft>
              </a:pPr>
              <a:t>1</a:t>
            </a:fld>
            <a:endParaRPr lang="en-US">
              <a:solidFill>
                <a:srgbClr val="FFFFFF"/>
              </a:solidFill>
              <a:effectLst>
                <a:outerShdw blurRad="38100" dist="38100" dir="2700000" algn="tl">
                  <a:srgbClr val="000000">
                    <a:alpha val="43137"/>
                  </a:srgbClr>
                </a:outerShdw>
              </a:effectLst>
            </a:endParaRPr>
          </a:p>
        </p:txBody>
      </p:sp>
      <p:sp>
        <p:nvSpPr>
          <p:cNvPr id="5" name="Title 1">
            <a:extLst>
              <a:ext uri="{FF2B5EF4-FFF2-40B4-BE49-F238E27FC236}">
                <a16:creationId xmlns:a16="http://schemas.microsoft.com/office/drawing/2014/main" id="{9AC9ED2C-076D-A209-2F3B-D7FF3A9AAD58}"/>
              </a:ext>
            </a:extLst>
          </p:cNvPr>
          <p:cNvSpPr txBox="1">
            <a:spLocks/>
          </p:cNvSpPr>
          <p:nvPr/>
        </p:nvSpPr>
        <p:spPr>
          <a:xfrm>
            <a:off x="2809234" y="958454"/>
            <a:ext cx="6228847" cy="544697"/>
          </a:xfrm>
          <a:prstGeom prst="rect">
            <a:avLst/>
          </a:prstGeom>
          <a:noFill/>
          <a:effectLst/>
        </p:spPr>
        <p:txBody>
          <a:bodyPr vert="horz" lIns="91440" tIns="45720" rIns="91440" bIns="45720" rtlCol="0" anchor="t">
            <a:noAutofit/>
          </a:bodyPr>
          <a:lstStyle>
            <a:lvl1pPr algn="l" defTabSz="914400" rtl="0" eaLnBrk="1" latinLnBrk="0" hangingPunct="1">
              <a:lnSpc>
                <a:spcPct val="130000"/>
              </a:lnSpc>
              <a:spcBef>
                <a:spcPct val="0"/>
              </a:spcBef>
              <a:buNone/>
              <a:defRPr sz="3600" kern="1200" cap="all" spc="1300" baseline="0">
                <a:solidFill>
                  <a:schemeClr val="tx1"/>
                </a:solidFill>
                <a:latin typeface="+mj-lt"/>
                <a:ea typeface="+mj-ea"/>
                <a:cs typeface="+mj-cs"/>
              </a:defRPr>
            </a:lvl1pPr>
          </a:lstStyle>
          <a:p>
            <a:pPr algn="ctr">
              <a:lnSpc>
                <a:spcPct val="100000"/>
              </a:lnSpc>
              <a:spcAft>
                <a:spcPts val="800"/>
              </a:spcAft>
            </a:pPr>
            <a:r>
              <a:rPr lang="en-MY" sz="1200" b="1" cap="none" spc="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Siti Nurhaliza</a:t>
            </a:r>
            <a:r>
              <a:rPr lang="en-MY" sz="1200" b="1" cap="none" spc="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MY" sz="1200" b="1" cap="none" spc="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MY" sz="1200" b="1" cap="none" spc="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Allan Woo</a:t>
            </a:r>
            <a:r>
              <a:rPr lang="en-MY" sz="1200" b="1" cap="none" spc="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endParaRPr lang="en-MY" sz="1200" b="1" cap="none" spc="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800"/>
              </a:spcAft>
            </a:pPr>
            <a:r>
              <a:rPr lang="en-MY" sz="1200" cap="none" spc="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MY" sz="1200" cap="none" spc="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r>
              <a:rPr lang="en-MY" sz="1200" cap="none" spc="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Faculty Of Health Sciences, </a:t>
            </a:r>
            <a:r>
              <a:rPr lang="en-MY" sz="1200" cap="none" spc="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Universiti</a:t>
            </a:r>
            <a:r>
              <a:rPr lang="en-MY" sz="1200" cap="none" spc="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Selangor</a:t>
            </a:r>
            <a:r>
              <a:rPr lang="en-MY" sz="1200" cap="none" spc="0" dirty="0">
                <a:latin typeface="Calibri" panose="020F0502020204030204" pitchFamily="34" charset="0"/>
                <a:ea typeface="Calibri" panose="020F0502020204030204" pitchFamily="34" charset="0"/>
                <a:cs typeface="Times New Roman" panose="02020603050405020304" pitchFamily="18" charset="0"/>
              </a:rPr>
              <a:t>, </a:t>
            </a:r>
            <a:r>
              <a:rPr lang="en-MY" sz="1200" cap="none" spc="0" baseline="30000" dirty="0">
                <a:solidFill>
                  <a:srgbClr val="000000"/>
                </a:solidFill>
                <a:effectLst/>
                <a:latin typeface="Times New Roman" panose="02020603050405020304" pitchFamily="18" charset="0"/>
                <a:ea typeface="Calibri" panose="020F0502020204030204" pitchFamily="34" charset="0"/>
              </a:rPr>
              <a:t>2</a:t>
            </a:r>
            <a:r>
              <a:rPr lang="en-MY" sz="1200" cap="none" spc="0" dirty="0">
                <a:solidFill>
                  <a:srgbClr val="000000"/>
                </a:solidFill>
                <a:effectLst/>
                <a:latin typeface="Times New Roman" panose="02020603050405020304" pitchFamily="18" charset="0"/>
                <a:ea typeface="Calibri" panose="020F0502020204030204" pitchFamily="34" charset="0"/>
              </a:rPr>
              <a:t>Universiti Kuala Lumpur</a:t>
            </a:r>
            <a:endParaRPr lang="en-GB" sz="1200" b="1" cap="none" spc="0" dirty="0">
              <a:latin typeface="Times New Roman" panose="02020603050405020304" pitchFamily="18" charset="0"/>
              <a:ea typeface="Calibri" panose="020F0502020204030204" pitchFamily="34" charset="0"/>
            </a:endParaRPr>
          </a:p>
        </p:txBody>
      </p:sp>
      <p:pic>
        <p:nvPicPr>
          <p:cNvPr id="7" name="Picture 6" descr="A picture containing text, font, graphics, logo&#10;&#10;Description automatically generated">
            <a:extLst>
              <a:ext uri="{FF2B5EF4-FFF2-40B4-BE49-F238E27FC236}">
                <a16:creationId xmlns:a16="http://schemas.microsoft.com/office/drawing/2014/main" id="{A4A56877-85A5-BED0-2D3C-B385FC4C9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8" y="-402826"/>
            <a:ext cx="5015996" cy="2369052"/>
          </a:xfrm>
          <a:prstGeom prst="rect">
            <a:avLst/>
          </a:prstGeom>
        </p:spPr>
      </p:pic>
      <p:sp>
        <p:nvSpPr>
          <p:cNvPr id="12" name="TextBox 11">
            <a:extLst>
              <a:ext uri="{FF2B5EF4-FFF2-40B4-BE49-F238E27FC236}">
                <a16:creationId xmlns:a16="http://schemas.microsoft.com/office/drawing/2014/main" id="{D62F34F0-B6A1-55CC-B4E1-24C4934CFE32}"/>
              </a:ext>
            </a:extLst>
          </p:cNvPr>
          <p:cNvSpPr txBox="1"/>
          <p:nvPr/>
        </p:nvSpPr>
        <p:spPr>
          <a:xfrm>
            <a:off x="4944584" y="1515768"/>
            <a:ext cx="1749600" cy="261610"/>
          </a:xfrm>
          <a:prstGeom prst="rect">
            <a:avLst/>
          </a:prstGeom>
          <a:solidFill>
            <a:schemeClr val="accent5">
              <a:lumMod val="50000"/>
            </a:schemeClr>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METHODOLOGY</a:t>
            </a:r>
            <a:endParaRPr lang="en-MY" sz="1400" b="1" dirty="0">
              <a:ln w="0"/>
              <a:solidFill>
                <a:schemeClr val="bg1"/>
              </a:solidFill>
              <a:effectLst>
                <a:outerShdw blurRad="38100" dist="19050" dir="2700000" algn="tl" rotWithShape="0">
                  <a:schemeClr val="dk1">
                    <a:alpha val="40000"/>
                  </a:schemeClr>
                </a:outerShdw>
              </a:effectLst>
            </a:endParaRPr>
          </a:p>
        </p:txBody>
      </p:sp>
      <p:sp>
        <p:nvSpPr>
          <p:cNvPr id="21" name="Rectangle 20">
            <a:extLst>
              <a:ext uri="{FF2B5EF4-FFF2-40B4-BE49-F238E27FC236}">
                <a16:creationId xmlns:a16="http://schemas.microsoft.com/office/drawing/2014/main" id="{F94259CA-B6DD-17DD-B913-80FD0BC261D2}"/>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nvSpPr>
        <p:spPr>
          <a:xfrm>
            <a:off x="0" y="1658152"/>
            <a:ext cx="3669071" cy="2369053"/>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a:ln>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Tuberculosis (TB) is a disease of common concern in Malaysia. There have been 92 cases of tuberculosis per 100,000 people in Malaysia.</a:t>
            </a: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According to the World Health Organization (WHO), tuberculosis illnesses are presently spreading at a rate of 1% per second per million people and are a major cause of misfortunes in fixed life years in useful age groups. Each year, a total of 100 million people worldwide become infected with TB, 8 million develop active TB, and 2 million dies.</a:t>
            </a: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Tuberculosis is silent killer if we do not detect it early.</a:t>
            </a:r>
          </a:p>
          <a:p>
            <a:pPr marL="171450" indent="-171450" algn="just">
              <a:buFont typeface="Arial" panose="020B0604020202020204" pitchFamily="34" charset="0"/>
              <a:buChar char="•"/>
            </a:pPr>
            <a:r>
              <a:rPr lang="en-MY" sz="850" dirty="0">
                <a:latin typeface="Arial" panose="020B0604020202020204" pitchFamily="34" charset="0"/>
                <a:cs typeface="Arial" panose="020B0604020202020204" pitchFamily="34" charset="0"/>
              </a:rPr>
              <a:t>Specimen are usually collected from the patient’s sputum but if patient unable to give sputum specimen there is another option that we can take from patient such as tracheal aspiration or gastric lavage.</a:t>
            </a:r>
          </a:p>
          <a:p>
            <a:pPr marL="171450" indent="-171450" algn="just">
              <a:buFont typeface="Arial" panose="020B0604020202020204" pitchFamily="34" charset="0"/>
              <a:buChar char="•"/>
            </a:pPr>
            <a:r>
              <a:rPr lang="en-MY" sz="850" dirty="0">
                <a:latin typeface="Arial" panose="020B0604020202020204" pitchFamily="34" charset="0"/>
                <a:cs typeface="Arial" panose="020B0604020202020204" pitchFamily="34" charset="0"/>
              </a:rPr>
              <a:t>The current prospective study was conducted to compare </a:t>
            </a:r>
            <a:r>
              <a:rPr lang="en-MY" sz="850" dirty="0" err="1">
                <a:latin typeface="Arial" panose="020B0604020202020204" pitchFamily="34" charset="0"/>
                <a:cs typeface="Arial" panose="020B0604020202020204" pitchFamily="34" charset="0"/>
              </a:rPr>
              <a:t>Ziehl-Neelsen</a:t>
            </a:r>
            <a:r>
              <a:rPr lang="en-MY" sz="850" dirty="0">
                <a:latin typeface="Arial" panose="020B0604020202020204" pitchFamily="34" charset="0"/>
                <a:cs typeface="Arial" panose="020B0604020202020204" pitchFamily="34" charset="0"/>
              </a:rPr>
              <a:t> and Auramine staining in detecting acid-fast bacilli in non-sputum specimen from TB patients.</a:t>
            </a:r>
          </a:p>
        </p:txBody>
      </p:sp>
      <p:sp>
        <p:nvSpPr>
          <p:cNvPr id="8" name="TextBox 7">
            <a:extLst>
              <a:ext uri="{FF2B5EF4-FFF2-40B4-BE49-F238E27FC236}">
                <a16:creationId xmlns:a16="http://schemas.microsoft.com/office/drawing/2014/main" id="{A9919735-3283-17E9-7E1D-75423F8613A3}"/>
              </a:ext>
            </a:extLst>
          </p:cNvPr>
          <p:cNvSpPr txBox="1"/>
          <p:nvPr/>
        </p:nvSpPr>
        <p:spPr>
          <a:xfrm>
            <a:off x="1014681" y="1456529"/>
            <a:ext cx="1749600" cy="261610"/>
          </a:xfrm>
          <a:prstGeom prst="rect">
            <a:avLst/>
          </a:prstGeom>
          <a:solidFill>
            <a:schemeClr val="accent5">
              <a:lumMod val="50000"/>
            </a:schemeClr>
          </a:solidFill>
        </p:spPr>
        <p:txBody>
          <a:bodyPr wrap="square" rtlCol="0">
            <a:spAutoFit/>
          </a:bodyPr>
          <a:lstStyle>
            <a:defPPr>
              <a:defRPr lang="en-US"/>
            </a:defPPr>
            <a:lvl1pPr algn="ctr">
              <a:defRPr sz="1200" b="1">
                <a:ln w="0"/>
                <a:solidFill>
                  <a:schemeClr val="bg1"/>
                </a:solidFill>
                <a:effectLst>
                  <a:outerShdw blurRad="38100" dist="19050" dir="2700000" algn="tl" rotWithShape="0">
                    <a:schemeClr val="dk1">
                      <a:alpha val="40000"/>
                    </a:schemeClr>
                  </a:outerShdw>
                </a:effectLst>
              </a:defRPr>
            </a:lvl1pPr>
          </a:lstStyle>
          <a:p>
            <a:r>
              <a:rPr lang="en-US" sz="1100" dirty="0"/>
              <a:t>INTRODUCTION</a:t>
            </a:r>
            <a:endParaRPr lang="en-MY" dirty="0"/>
          </a:p>
        </p:txBody>
      </p:sp>
      <p:sp>
        <p:nvSpPr>
          <p:cNvPr id="3" name="Rectangle 2">
            <a:extLst>
              <a:ext uri="{FF2B5EF4-FFF2-40B4-BE49-F238E27FC236}">
                <a16:creationId xmlns:a16="http://schemas.microsoft.com/office/drawing/2014/main" id="{C62B604E-E426-5408-E983-706FEAD9AA2F}"/>
              </a:ext>
              <a:ext uri="{C183D7F6-B498-43B3-948B-1728B52AA6E4}">
                <adec:decorative xmlns:adec="http://schemas.microsoft.com/office/drawing/2017/decorative" val="0"/>
              </a:ext>
            </a:extLst>
          </p:cNvPr>
          <p:cNvSpPr/>
          <p:nvPr/>
        </p:nvSpPr>
        <p:spPr>
          <a:xfrm>
            <a:off x="8078298" y="1659713"/>
            <a:ext cx="4126402" cy="1361139"/>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marL="171450" indent="-171450" algn="just">
              <a:buFont typeface="Arial" panose="020B0604020202020204" pitchFamily="34" charset="0"/>
              <a:buChar char="•"/>
            </a:pPr>
            <a:endParaRPr lang="en-US" sz="85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General objective  is to compare between </a:t>
            </a:r>
            <a:r>
              <a:rPr lang="en-US" sz="850" dirty="0" err="1">
                <a:latin typeface="Arial" panose="020B0604020202020204" pitchFamily="34" charset="0"/>
                <a:cs typeface="Arial" panose="020B0604020202020204" pitchFamily="34" charset="0"/>
              </a:rPr>
              <a:t>Ziehl-Neelsen</a:t>
            </a:r>
            <a:r>
              <a:rPr lang="en-US" sz="850" dirty="0">
                <a:latin typeface="Arial" panose="020B0604020202020204" pitchFamily="34" charset="0"/>
                <a:cs typeface="Arial" panose="020B0604020202020204" pitchFamily="34" charset="0"/>
              </a:rPr>
              <a:t> stain and Auramine stain in detection of acid-fast bacilli in non-sputum sample.</a:t>
            </a: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Specific objective are</a:t>
            </a:r>
          </a:p>
          <a:p>
            <a:pPr marL="628650" lvl="1" indent="-171450">
              <a:buFont typeface="Arial" panose="020B0604020202020204" pitchFamily="34" charset="0"/>
              <a:buChar char="•"/>
            </a:pPr>
            <a:r>
              <a:rPr lang="en-US" sz="850" dirty="0">
                <a:latin typeface="Arial" panose="020B0604020202020204" pitchFamily="34" charset="0"/>
                <a:cs typeface="Arial" panose="020B0604020202020204" pitchFamily="34" charset="0"/>
              </a:rPr>
              <a:t>To identify in Auramine stain in detection of acid-fast bacilli in tracheal aspirate and gastric lavage.</a:t>
            </a:r>
          </a:p>
          <a:p>
            <a:pPr marL="628650" lvl="1" indent="-171450">
              <a:buFont typeface="Arial" panose="020B0604020202020204" pitchFamily="34" charset="0"/>
              <a:buChar char="•"/>
            </a:pPr>
            <a:r>
              <a:rPr lang="en-US" sz="850" dirty="0">
                <a:latin typeface="Arial" panose="020B0604020202020204" pitchFamily="34" charset="0"/>
                <a:cs typeface="Arial" panose="020B0604020202020204" pitchFamily="34" charset="0"/>
              </a:rPr>
              <a:t>To compare the results between </a:t>
            </a:r>
            <a:r>
              <a:rPr lang="en-US" sz="850" dirty="0" err="1">
                <a:latin typeface="Arial" panose="020B0604020202020204" pitchFamily="34" charset="0"/>
                <a:cs typeface="Arial" panose="020B0604020202020204" pitchFamily="34" charset="0"/>
              </a:rPr>
              <a:t>Ziehl-Neelsen</a:t>
            </a:r>
            <a:r>
              <a:rPr lang="en-US" sz="850" dirty="0">
                <a:latin typeface="Arial" panose="020B0604020202020204" pitchFamily="34" charset="0"/>
                <a:cs typeface="Arial" panose="020B0604020202020204" pitchFamily="34" charset="0"/>
              </a:rPr>
              <a:t> stain and Auramine stain in detection of acid-fast bacilli in tracheal aspirate and gastric lavage.</a:t>
            </a:r>
            <a:endParaRPr lang="en-MY" sz="85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C14A6C85-25C7-62C7-53FE-AF6C84471CB2}"/>
              </a:ext>
            </a:extLst>
          </p:cNvPr>
          <p:cNvSpPr txBox="1"/>
          <p:nvPr/>
        </p:nvSpPr>
        <p:spPr>
          <a:xfrm>
            <a:off x="9334135" y="1536111"/>
            <a:ext cx="1749896" cy="261610"/>
          </a:xfrm>
          <a:prstGeom prst="rect">
            <a:avLst/>
          </a:prstGeom>
          <a:solidFill>
            <a:schemeClr val="accent1"/>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OBJECTIVES</a:t>
            </a:r>
            <a:endParaRPr lang="en-MY" sz="1200" b="1" dirty="0">
              <a:ln w="0"/>
              <a:solidFill>
                <a:schemeClr val="bg1"/>
              </a:solidFill>
              <a:effectLst>
                <a:outerShdw blurRad="38100" dist="19050" dir="2700000" algn="tl" rotWithShape="0">
                  <a:schemeClr val="dk1">
                    <a:alpha val="40000"/>
                  </a:schemeClr>
                </a:outerShdw>
              </a:effectLst>
            </a:endParaRPr>
          </a:p>
        </p:txBody>
      </p:sp>
      <p:sp>
        <p:nvSpPr>
          <p:cNvPr id="9" name="Rectangle 8">
            <a:extLst>
              <a:ext uri="{FF2B5EF4-FFF2-40B4-BE49-F238E27FC236}">
                <a16:creationId xmlns:a16="http://schemas.microsoft.com/office/drawing/2014/main" id="{761B091B-F606-4AB5-A678-198016DFE424}"/>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nvSpPr>
        <p:spPr>
          <a:xfrm>
            <a:off x="-1" y="4027206"/>
            <a:ext cx="3670659" cy="2865078"/>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marL="171450" indent="-171450" algn="just">
              <a:buFont typeface="Arial" panose="020B0604020202020204" pitchFamily="34" charset="0"/>
              <a:buChar char="•"/>
            </a:pPr>
            <a:endParaRPr lang="en-US" sz="90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900" dirty="0">
                <a:latin typeface="Arial" panose="020B0604020202020204" pitchFamily="34" charset="0"/>
                <a:cs typeface="Arial" panose="020B0604020202020204" pitchFamily="34" charset="0"/>
              </a:rPr>
              <a:t>Auramine stain is a fluorescent staining method that is more sensitive than ZN stain, particularly for specimens with a low bacterial burden. Auramine stain contains a fluorescent pigment that emits a strong yellow-green </a:t>
            </a:r>
            <a:r>
              <a:rPr lang="en-US" sz="900" dirty="0" err="1">
                <a:latin typeface="Arial" panose="020B0604020202020204" pitchFamily="34" charset="0"/>
                <a:cs typeface="Arial" panose="020B0604020202020204" pitchFamily="34" charset="0"/>
              </a:rPr>
              <a:t>colour</a:t>
            </a:r>
            <a:r>
              <a:rPr lang="en-US" sz="900" dirty="0">
                <a:latin typeface="Arial" panose="020B0604020202020204" pitchFamily="34" charset="0"/>
                <a:cs typeface="Arial" panose="020B0604020202020204" pitchFamily="34" charset="0"/>
              </a:rPr>
              <a:t> when exposed to ultraviolet light, making it easier to see AFB.</a:t>
            </a:r>
          </a:p>
          <a:p>
            <a:pPr algn="just"/>
            <a:endParaRPr lang="en-US" sz="90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900" dirty="0">
                <a:latin typeface="Arial" panose="020B0604020202020204" pitchFamily="34" charset="0"/>
                <a:cs typeface="Arial" panose="020B0604020202020204" pitchFamily="34" charset="0"/>
              </a:rPr>
              <a:t>Auramine stain, on the other hand, has a higher chance of producing false-positive results due to nonspecific staining or autofluorescence of detritus or non-AFB organisms.</a:t>
            </a:r>
          </a:p>
          <a:p>
            <a:pPr algn="just"/>
            <a:endParaRPr lang="en-US" sz="90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900" dirty="0">
                <a:latin typeface="Arial" panose="020B0604020202020204" pitchFamily="34" charset="0"/>
                <a:cs typeface="Arial" panose="020B0604020202020204" pitchFamily="34" charset="0"/>
              </a:rPr>
              <a:t>ZN stain is a traditional approach that is less sensitive than Auramine stain but is still extensively used due to its simplicity and low cost. </a:t>
            </a:r>
            <a:r>
              <a:rPr lang="en-US" sz="900" dirty="0" err="1">
                <a:latin typeface="Arial" panose="020B0604020202020204" pitchFamily="34" charset="0"/>
                <a:cs typeface="Arial" panose="020B0604020202020204" pitchFamily="34" charset="0"/>
              </a:rPr>
              <a:t>Carbol</a:t>
            </a:r>
            <a:r>
              <a:rPr lang="en-US" sz="900" dirty="0">
                <a:latin typeface="Arial" panose="020B0604020202020204" pitchFamily="34" charset="0"/>
                <a:cs typeface="Arial" panose="020B0604020202020204" pitchFamily="34" charset="0"/>
              </a:rPr>
              <a:t> fuchsin is used in ZN stain, which includes decolorization and counterstaining stages. </a:t>
            </a:r>
          </a:p>
          <a:p>
            <a:pPr algn="just"/>
            <a:endParaRPr lang="en-US" sz="90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US" sz="900" dirty="0">
                <a:latin typeface="Arial" panose="020B0604020202020204" pitchFamily="34" charset="0"/>
                <a:cs typeface="Arial" panose="020B0604020202020204" pitchFamily="34" charset="0"/>
              </a:rPr>
              <a:t>The ZN stain has drawbacks such as reduced sensitivity, longer staining period, and the possibility of overstaining, making it difficult to distinguish AFB from other organisms or detritus.</a:t>
            </a:r>
            <a:endParaRPr lang="en-MY" sz="9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6CD49022-0C95-BC79-23B9-D037DD3EB29B}"/>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nvSpPr>
        <p:spPr>
          <a:xfrm>
            <a:off x="3670659" y="3008149"/>
            <a:ext cx="4406050" cy="3857073"/>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p:spPr>
        <p:style>
          <a:lnRef idx="1">
            <a:schemeClr val="accent6"/>
          </a:lnRef>
          <a:fillRef idx="2">
            <a:schemeClr val="accent6"/>
          </a:fillRef>
          <a:effectRef idx="1">
            <a:schemeClr val="accent6"/>
          </a:effectRef>
          <a:fontRef idx="minor">
            <a:schemeClr val="dk1"/>
          </a:fontRef>
        </p:style>
        <p:txBody>
          <a:bodyPr rtlCol="0" anchor="ctr"/>
          <a:lstStyle/>
          <a:p>
            <a:pPr marL="171450" indent="-171450" algn="just">
              <a:buFont typeface="Arial" panose="020B0604020202020204" pitchFamily="34" charset="0"/>
              <a:buChar char="•"/>
            </a:pPr>
            <a:endParaRPr lang="en-MY" sz="11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5A85AE3-4494-0FA0-0381-A7695FCBEDD6}"/>
              </a:ext>
            </a:extLst>
          </p:cNvPr>
          <p:cNvSpPr txBox="1"/>
          <p:nvPr/>
        </p:nvSpPr>
        <p:spPr>
          <a:xfrm>
            <a:off x="4944584" y="2843509"/>
            <a:ext cx="1749600" cy="275157"/>
          </a:xfrm>
          <a:prstGeom prst="rect">
            <a:avLst/>
          </a:prstGeom>
          <a:solidFill>
            <a:schemeClr val="accent5">
              <a:lumMod val="50000"/>
            </a:schemeClr>
          </a:solidFill>
        </p:spPr>
        <p:txBody>
          <a:bodyPr wrap="square" rtlCol="0">
            <a:spAutoFit/>
          </a:bodyPr>
          <a:lstStyle/>
          <a:p>
            <a:pPr algn="ctr"/>
            <a:r>
              <a:rPr lang="en-US" sz="1200" b="1" dirty="0">
                <a:ln w="0"/>
                <a:solidFill>
                  <a:schemeClr val="bg1"/>
                </a:solidFill>
                <a:effectLst>
                  <a:outerShdw blurRad="38100" dist="19050" dir="2700000" algn="tl" rotWithShape="0">
                    <a:schemeClr val="dk1">
                      <a:alpha val="40000"/>
                    </a:schemeClr>
                  </a:outerShdw>
                </a:effectLst>
              </a:rPr>
              <a:t>RESULTS</a:t>
            </a:r>
            <a:endParaRPr lang="en-MY" sz="1200" b="1" dirty="0">
              <a:ln w="0"/>
              <a:solidFill>
                <a:schemeClr val="bg1"/>
              </a:solidFill>
              <a:effectLst>
                <a:outerShdw blurRad="38100" dist="19050" dir="2700000" algn="tl" rotWithShape="0">
                  <a:schemeClr val="dk1">
                    <a:alpha val="40000"/>
                  </a:schemeClr>
                </a:outerShdw>
              </a:effectLst>
            </a:endParaRPr>
          </a:p>
        </p:txBody>
      </p:sp>
      <p:sp>
        <p:nvSpPr>
          <p:cNvPr id="15" name="TextBox 14">
            <a:extLst>
              <a:ext uri="{FF2B5EF4-FFF2-40B4-BE49-F238E27FC236}">
                <a16:creationId xmlns:a16="http://schemas.microsoft.com/office/drawing/2014/main" id="{87CFA9C0-85C9-A638-C42D-142198AE7D6F}"/>
              </a:ext>
            </a:extLst>
          </p:cNvPr>
          <p:cNvSpPr txBox="1"/>
          <p:nvPr/>
        </p:nvSpPr>
        <p:spPr>
          <a:xfrm>
            <a:off x="1014681" y="3953441"/>
            <a:ext cx="1749600" cy="261610"/>
          </a:xfrm>
          <a:prstGeom prst="rect">
            <a:avLst/>
          </a:prstGeom>
          <a:solidFill>
            <a:schemeClr val="accent5">
              <a:lumMod val="50000"/>
            </a:schemeClr>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CONCLUSION</a:t>
            </a:r>
            <a:endParaRPr lang="en-MY" sz="1200" b="1" dirty="0">
              <a:ln w="0"/>
              <a:solidFill>
                <a:schemeClr val="bg1"/>
              </a:solidFill>
              <a:effectLst>
                <a:outerShdw blurRad="38100" dist="19050" dir="2700000" algn="tl" rotWithShape="0">
                  <a:schemeClr val="dk1">
                    <a:alpha val="40000"/>
                  </a:schemeClr>
                </a:outerShdw>
              </a:effectLst>
            </a:endParaRPr>
          </a:p>
        </p:txBody>
      </p:sp>
      <p:graphicFrame>
        <p:nvGraphicFramePr>
          <p:cNvPr id="18" name="Table 17">
            <a:extLst>
              <a:ext uri="{FF2B5EF4-FFF2-40B4-BE49-F238E27FC236}">
                <a16:creationId xmlns:a16="http://schemas.microsoft.com/office/drawing/2014/main" id="{D2353BF9-79A5-21AF-46FB-6FDD3F790BA3}"/>
              </a:ext>
            </a:extLst>
          </p:cNvPr>
          <p:cNvGraphicFramePr>
            <a:graphicFrameLocks noGrp="1"/>
          </p:cNvGraphicFramePr>
          <p:nvPr>
            <p:extLst>
              <p:ext uri="{D42A27DB-BD31-4B8C-83A1-F6EECF244321}">
                <p14:modId xmlns:p14="http://schemas.microsoft.com/office/powerpoint/2010/main" val="2759033617"/>
              </p:ext>
            </p:extLst>
          </p:nvPr>
        </p:nvGraphicFramePr>
        <p:xfrm>
          <a:off x="3784961" y="3427693"/>
          <a:ext cx="4234264" cy="1530134"/>
        </p:xfrm>
        <a:graphic>
          <a:graphicData uri="http://schemas.openxmlformats.org/drawingml/2006/table">
            <a:tbl>
              <a:tblPr firstRow="1" firstCol="1" bandRow="1">
                <a:tableStyleId>{5C22544A-7EE6-4342-B048-85BDC9FD1C3A}</a:tableStyleId>
              </a:tblPr>
              <a:tblGrid>
                <a:gridCol w="904019">
                  <a:extLst>
                    <a:ext uri="{9D8B030D-6E8A-4147-A177-3AD203B41FA5}">
                      <a16:colId xmlns:a16="http://schemas.microsoft.com/office/drawing/2014/main" val="3303530727"/>
                    </a:ext>
                  </a:extLst>
                </a:gridCol>
                <a:gridCol w="748000">
                  <a:extLst>
                    <a:ext uri="{9D8B030D-6E8A-4147-A177-3AD203B41FA5}">
                      <a16:colId xmlns:a16="http://schemas.microsoft.com/office/drawing/2014/main" val="2712935359"/>
                    </a:ext>
                  </a:extLst>
                </a:gridCol>
                <a:gridCol w="517857">
                  <a:extLst>
                    <a:ext uri="{9D8B030D-6E8A-4147-A177-3AD203B41FA5}">
                      <a16:colId xmlns:a16="http://schemas.microsoft.com/office/drawing/2014/main" val="457335228"/>
                    </a:ext>
                  </a:extLst>
                </a:gridCol>
                <a:gridCol w="801929">
                  <a:extLst>
                    <a:ext uri="{9D8B030D-6E8A-4147-A177-3AD203B41FA5}">
                      <a16:colId xmlns:a16="http://schemas.microsoft.com/office/drawing/2014/main" val="3837291800"/>
                    </a:ext>
                  </a:extLst>
                </a:gridCol>
                <a:gridCol w="407023">
                  <a:extLst>
                    <a:ext uri="{9D8B030D-6E8A-4147-A177-3AD203B41FA5}">
                      <a16:colId xmlns:a16="http://schemas.microsoft.com/office/drawing/2014/main" val="1243850099"/>
                    </a:ext>
                  </a:extLst>
                </a:gridCol>
                <a:gridCol w="855436">
                  <a:extLst>
                    <a:ext uri="{9D8B030D-6E8A-4147-A177-3AD203B41FA5}">
                      <a16:colId xmlns:a16="http://schemas.microsoft.com/office/drawing/2014/main" val="1074836881"/>
                    </a:ext>
                  </a:extLst>
                </a:gridCol>
              </a:tblGrid>
              <a:tr h="210209">
                <a:tc rowSpan="2" gridSpan="2">
                  <a:txBody>
                    <a:bodyPr/>
                    <a:lstStyle/>
                    <a:p>
                      <a:pPr algn="ctr"/>
                      <a:r>
                        <a:rPr lang="en-MY" sz="900" dirty="0">
                          <a:effectLst/>
                          <a:latin typeface="Times New Roman" panose="02020603050405020304" pitchFamily="18" charset="0"/>
                          <a:cs typeface="Times New Roman" panose="02020603050405020304" pitchFamily="18" charset="0"/>
                        </a:rPr>
                        <a:t> </a:t>
                      </a:r>
                      <a:endParaRPr lang="en-MY"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c rowSpan="2" hMerge="1">
                  <a:txBody>
                    <a:bodyPr/>
                    <a:lstStyle/>
                    <a:p>
                      <a:endParaRPr lang="en-MY"/>
                    </a:p>
                  </a:txBody>
                  <a:tcPr/>
                </a:tc>
                <a:tc gridSpan="4">
                  <a:txBody>
                    <a:bodyPr/>
                    <a:lstStyle/>
                    <a:p>
                      <a:pPr algn="ctr">
                        <a:lnSpc>
                          <a:spcPct val="150000"/>
                        </a:lnSpc>
                      </a:pPr>
                      <a:r>
                        <a:rPr lang="en-MY" sz="1000" dirty="0">
                          <a:effectLst/>
                        </a:rPr>
                        <a:t>Sample</a:t>
                      </a:r>
                      <a:endParaRPr lang="en-MY"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B w="38100" cmpd="sng">
                      <a:noFill/>
                    </a:lnB>
                    <a:solidFill>
                      <a:schemeClr val="accent6">
                        <a:lumMod val="50000"/>
                      </a:schemeClr>
                    </a:solidFill>
                  </a:tcPr>
                </a:tc>
                <a:tc hMerge="1">
                  <a:txBody>
                    <a:bodyPr/>
                    <a:lstStyle/>
                    <a:p>
                      <a:endParaRPr lang="en-MY"/>
                    </a:p>
                  </a:txBody>
                  <a:tcPr/>
                </a:tc>
                <a:tc hMerge="1">
                  <a:txBody>
                    <a:bodyPr/>
                    <a:lstStyle/>
                    <a:p>
                      <a:endParaRPr lang="en-MY"/>
                    </a:p>
                  </a:txBody>
                  <a:tcPr/>
                </a:tc>
                <a:tc hMerge="1">
                  <a:txBody>
                    <a:bodyPr/>
                    <a:lstStyle/>
                    <a:p>
                      <a:endParaRPr lang="en-MY"/>
                    </a:p>
                  </a:txBody>
                  <a:tcPr/>
                </a:tc>
                <a:extLst>
                  <a:ext uri="{0D108BD9-81ED-4DB2-BD59-A6C34878D82A}">
                    <a16:rowId xmlns:a16="http://schemas.microsoft.com/office/drawing/2014/main" val="1287246336"/>
                  </a:ext>
                </a:extLst>
              </a:tr>
              <a:tr h="93264">
                <a:tc gridSpan="2" vMerge="1">
                  <a:txBody>
                    <a:bodyPr/>
                    <a:lstStyle/>
                    <a:p>
                      <a:endParaRPr lang="en-MY"/>
                    </a:p>
                  </a:txBody>
                  <a:tcPr/>
                </a:tc>
                <a:tc hMerge="1" vMerge="1">
                  <a:txBody>
                    <a:bodyPr/>
                    <a:lstStyle/>
                    <a:p>
                      <a:endParaRPr lang="en-MY"/>
                    </a:p>
                  </a:txBody>
                  <a:tcPr/>
                </a:tc>
                <a:tc gridSpan="2">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Tracheal Aspirate</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en-MY"/>
                    </a:p>
                  </a:txBody>
                  <a:tcPr/>
                </a:tc>
                <a:tc gridSpan="2">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Gastric Lavage</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en-MY"/>
                    </a:p>
                  </a:txBody>
                  <a:tcPr/>
                </a:tc>
                <a:extLst>
                  <a:ext uri="{0D108BD9-81ED-4DB2-BD59-A6C34878D82A}">
                    <a16:rowId xmlns:a16="http://schemas.microsoft.com/office/drawing/2014/main" val="375837012"/>
                  </a:ext>
                </a:extLst>
              </a:tr>
              <a:tr h="387079">
                <a:tc rowSpan="5">
                  <a:txBody>
                    <a:bodyPr/>
                    <a:lstStyle/>
                    <a:p>
                      <a:pPr algn="ctr">
                        <a:lnSpc>
                          <a:spcPct val="150000"/>
                        </a:lnSpc>
                      </a:pPr>
                      <a:r>
                        <a:rPr lang="en-MY" sz="900" dirty="0" err="1">
                          <a:effectLst/>
                          <a:latin typeface="Times New Roman" panose="02020603050405020304" pitchFamily="18" charset="0"/>
                          <a:cs typeface="Times New Roman" panose="02020603050405020304" pitchFamily="18" charset="0"/>
                        </a:rPr>
                        <a:t>Ziehl-Neelsen</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solidFill>
                      <a:schemeClr val="accent6">
                        <a:lumMod val="50000"/>
                      </a:schemeClr>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No AFB seen</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47</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T w="12700" cmpd="sng">
                      <a:noFill/>
                    </a:lnT>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18.8%</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T w="12700" cmpd="sng">
                      <a:noFill/>
                    </a:lnT>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65</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T w="12700" cmpd="sng">
                      <a:noFill/>
                    </a:lnT>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26.0%</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T w="12700" cmpd="sng">
                      <a:noFill/>
                    </a:lnT>
                    <a:solidFill>
                      <a:schemeClr val="bg1"/>
                    </a:solidFill>
                  </a:tcPr>
                </a:tc>
                <a:extLst>
                  <a:ext uri="{0D108BD9-81ED-4DB2-BD59-A6C34878D82A}">
                    <a16:rowId xmlns:a16="http://schemas.microsoft.com/office/drawing/2014/main" val="3144506179"/>
                  </a:ext>
                </a:extLst>
              </a:tr>
              <a:tr h="187936">
                <a:tc vMerge="1">
                  <a:txBody>
                    <a:bodyPr/>
                    <a:lstStyle/>
                    <a:p>
                      <a:endParaRPr lang="en-MY"/>
                    </a:p>
                  </a:txBody>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Scanty</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27</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10.8%</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4</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1.6%</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09539199"/>
                  </a:ext>
                </a:extLst>
              </a:tr>
              <a:tr h="187936">
                <a:tc vMerge="1">
                  <a:txBody>
                    <a:bodyPr/>
                    <a:lstStyle/>
                    <a:p>
                      <a:endParaRPr lang="en-MY"/>
                    </a:p>
                  </a:txBody>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32</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12.8%</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11</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4.4%</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2339206494"/>
                  </a:ext>
                </a:extLst>
              </a:tr>
              <a:tr h="187936">
                <a:tc vMerge="1">
                  <a:txBody>
                    <a:bodyPr/>
                    <a:lstStyle/>
                    <a:p>
                      <a:endParaRPr lang="en-MY"/>
                    </a:p>
                  </a:txBody>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2+</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20</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8.0%</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a:effectLst/>
                          <a:latin typeface="Times New Roman" panose="02020603050405020304" pitchFamily="18" charset="0"/>
                          <a:cs typeface="Times New Roman" panose="02020603050405020304" pitchFamily="18" charset="0"/>
                        </a:rPr>
                        <a:t>4</a:t>
                      </a:r>
                      <a:endParaRPr lang="en-MY"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1.6%</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933486425"/>
                  </a:ext>
                </a:extLst>
              </a:tr>
              <a:tr h="187936">
                <a:tc vMerge="1">
                  <a:txBody>
                    <a:bodyPr/>
                    <a:lstStyle/>
                    <a:p>
                      <a:endParaRPr lang="en-MY"/>
                    </a:p>
                  </a:txBody>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3+</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a:effectLst/>
                          <a:latin typeface="Times New Roman" panose="02020603050405020304" pitchFamily="18" charset="0"/>
                          <a:cs typeface="Times New Roman" panose="02020603050405020304" pitchFamily="18" charset="0"/>
                        </a:rPr>
                        <a:t>40</a:t>
                      </a:r>
                      <a:endParaRPr lang="en-MY"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16.0%</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0</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tc>
                  <a:txBody>
                    <a:bodyPr/>
                    <a:lstStyle/>
                    <a:p>
                      <a:pPr algn="ctr">
                        <a:lnSpc>
                          <a:spcPct val="150000"/>
                        </a:lnSpc>
                      </a:pPr>
                      <a:r>
                        <a:rPr lang="en-MY" sz="900" dirty="0">
                          <a:effectLst/>
                          <a:latin typeface="Times New Roman" panose="02020603050405020304" pitchFamily="18" charset="0"/>
                          <a:cs typeface="Times New Roman" panose="02020603050405020304" pitchFamily="18" charset="0"/>
                        </a:rPr>
                        <a:t>0.0%</a:t>
                      </a:r>
                      <a:endParaRPr lang="en-MY"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951608563"/>
                  </a:ext>
                </a:extLst>
              </a:tr>
            </a:tbl>
          </a:graphicData>
        </a:graphic>
      </p:graphicFrame>
      <p:sp>
        <p:nvSpPr>
          <p:cNvPr id="22" name="TextBox 21">
            <a:extLst>
              <a:ext uri="{FF2B5EF4-FFF2-40B4-BE49-F238E27FC236}">
                <a16:creationId xmlns:a16="http://schemas.microsoft.com/office/drawing/2014/main" id="{99BE196D-EDA6-60CE-C39F-DB7DA69DEBFE}"/>
              </a:ext>
            </a:extLst>
          </p:cNvPr>
          <p:cNvSpPr txBox="1"/>
          <p:nvPr/>
        </p:nvSpPr>
        <p:spPr>
          <a:xfrm>
            <a:off x="3669071" y="3174434"/>
            <a:ext cx="4460621" cy="215444"/>
          </a:xfrm>
          <a:prstGeom prst="rect">
            <a:avLst/>
          </a:prstGeom>
          <a:noFill/>
        </p:spPr>
        <p:txBody>
          <a:bodyPr wrap="square" rtlCol="0">
            <a:spAutoFit/>
          </a:bodyPr>
          <a:lstStyle/>
          <a:p>
            <a:pPr algn="ctr"/>
            <a:r>
              <a:rPr lang="en-US" sz="800" dirty="0">
                <a:latin typeface="Arial" panose="020B0604020202020204" pitchFamily="34" charset="0"/>
                <a:cs typeface="Arial" panose="020B0604020202020204" pitchFamily="34" charset="0"/>
              </a:rPr>
              <a:t>Table 1 shows the staining of </a:t>
            </a:r>
            <a:r>
              <a:rPr lang="en-US" sz="800" dirty="0" err="1">
                <a:latin typeface="Arial" panose="020B0604020202020204" pitchFamily="34" charset="0"/>
                <a:cs typeface="Arial" panose="020B0604020202020204" pitchFamily="34" charset="0"/>
              </a:rPr>
              <a:t>Ziehl-Neelsen</a:t>
            </a:r>
            <a:r>
              <a:rPr lang="en-US" sz="800" dirty="0">
                <a:latin typeface="Arial" panose="020B0604020202020204" pitchFamily="34" charset="0"/>
                <a:cs typeface="Arial" panose="020B0604020202020204" pitchFamily="34" charset="0"/>
              </a:rPr>
              <a:t> with sample Tracheal aspirate and Gastric lavage. </a:t>
            </a:r>
            <a:endParaRPr lang="en-MY" sz="8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63CC54FE-55F8-99B7-076B-76051089C5E4}"/>
              </a:ext>
            </a:extLst>
          </p:cNvPr>
          <p:cNvSpPr txBox="1"/>
          <p:nvPr/>
        </p:nvSpPr>
        <p:spPr>
          <a:xfrm>
            <a:off x="3717624" y="6517557"/>
            <a:ext cx="4412068" cy="230832"/>
          </a:xfrm>
          <a:prstGeom prst="rect">
            <a:avLst/>
          </a:prstGeom>
          <a:noFill/>
        </p:spPr>
        <p:txBody>
          <a:bodyPr wrap="square" rtlCol="0">
            <a:spAutoFit/>
          </a:bodyPr>
          <a:lstStyle/>
          <a:p>
            <a:pPr algn="ctr"/>
            <a:r>
              <a:rPr lang="en-US" sz="900" dirty="0">
                <a:latin typeface="Times New Roman" panose="02020603050405020304" pitchFamily="18" charset="0"/>
                <a:cs typeface="Times New Roman" panose="02020603050405020304" pitchFamily="18" charset="0"/>
              </a:rPr>
              <a:t>Figure 1  show the image of staining</a:t>
            </a:r>
            <a:endParaRPr lang="en-MY" sz="1050" dirty="0">
              <a:latin typeface="Times New Roman" panose="02020603050405020304" pitchFamily="18" charset="0"/>
              <a:cs typeface="Times New Roman" panose="02020603050405020304" pitchFamily="18" charset="0"/>
            </a:endParaRPr>
          </a:p>
        </p:txBody>
      </p:sp>
      <p:sp>
        <p:nvSpPr>
          <p:cNvPr id="25" name="Rectangle 24">
            <a:extLst>
              <a:ext uri="{FF2B5EF4-FFF2-40B4-BE49-F238E27FC236}">
                <a16:creationId xmlns:a16="http://schemas.microsoft.com/office/drawing/2014/main" id="{A46F122D-FA58-4C5A-92CA-0B601CC86683}"/>
              </a:ext>
              <a:ext uri="{C183D7F6-B498-43B3-948B-1728B52AA6E4}">
                <adec:decorative xmlns:adec="http://schemas.microsoft.com/office/drawing/2017/decorative" val="0"/>
              </a:ext>
            </a:extLst>
          </p:cNvPr>
          <p:cNvSpPr/>
          <p:nvPr/>
        </p:nvSpPr>
        <p:spPr>
          <a:xfrm>
            <a:off x="8080416" y="3014885"/>
            <a:ext cx="4124284" cy="1521515"/>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The sensitivity of both staining are highly sensitive in detecting acid-fast bacilli </a:t>
            </a:r>
            <a:r>
              <a:rPr lang="en-US" sz="850" i="1" dirty="0">
                <a:latin typeface="Arial" panose="020B0604020202020204" pitchFamily="34" charset="0"/>
                <a:cs typeface="Arial" panose="020B0604020202020204" pitchFamily="34" charset="0"/>
              </a:rPr>
              <a:t>Mycobacterium tuberculosis</a:t>
            </a:r>
            <a:r>
              <a:rPr lang="en-US" sz="850" dirty="0">
                <a:latin typeface="Arial" panose="020B0604020202020204" pitchFamily="34" charset="0"/>
                <a:cs typeface="Arial" panose="020B0604020202020204" pitchFamily="34" charset="0"/>
              </a:rPr>
              <a:t>.</a:t>
            </a: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Both staining are relatively inexpensive compared to advanced diagnostic.</a:t>
            </a: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For visual confirmation, its easier to identifying typical acid-fast bacilli morphology which aids in distinguishing mycobacteria from other bacteria and ruling out false-positive results.</a:t>
            </a:r>
          </a:p>
          <a:p>
            <a:pPr marL="171450" indent="-171450" algn="just">
              <a:buFont typeface="Arial" panose="020B0604020202020204" pitchFamily="34" charset="0"/>
              <a:buChar char="•"/>
            </a:pPr>
            <a:r>
              <a:rPr lang="en-US" sz="850" dirty="0">
                <a:latin typeface="Arial" panose="020B0604020202020204" pitchFamily="34" charset="0"/>
                <a:cs typeface="Arial" panose="020B0604020202020204" pitchFamily="34" charset="0"/>
              </a:rPr>
              <a:t>Operator experience and expertise of laboratory personnel performing the staining procedure play a crucial role in stain performance.</a:t>
            </a:r>
          </a:p>
        </p:txBody>
      </p:sp>
      <p:sp>
        <p:nvSpPr>
          <p:cNvPr id="28" name="TextBox 27">
            <a:extLst>
              <a:ext uri="{FF2B5EF4-FFF2-40B4-BE49-F238E27FC236}">
                <a16:creationId xmlns:a16="http://schemas.microsoft.com/office/drawing/2014/main" id="{4E513C09-53EC-D80C-F48E-402FF793CBA8}"/>
              </a:ext>
            </a:extLst>
          </p:cNvPr>
          <p:cNvSpPr txBox="1"/>
          <p:nvPr/>
        </p:nvSpPr>
        <p:spPr>
          <a:xfrm>
            <a:off x="9328741" y="2915569"/>
            <a:ext cx="1749600" cy="261610"/>
          </a:xfrm>
          <a:prstGeom prst="rect">
            <a:avLst/>
          </a:prstGeom>
          <a:solidFill>
            <a:schemeClr val="accent5">
              <a:lumMod val="50000"/>
            </a:schemeClr>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DISCUSSIONS</a:t>
            </a:r>
            <a:endParaRPr lang="en-MY" sz="1100" b="1" dirty="0">
              <a:ln w="0"/>
              <a:solidFill>
                <a:schemeClr val="bg1"/>
              </a:solidFill>
              <a:effectLst>
                <a:outerShdw blurRad="38100" dist="19050" dir="2700000" algn="tl" rotWithShape="0">
                  <a:schemeClr val="dk1">
                    <a:alpha val="40000"/>
                  </a:schemeClr>
                </a:outerShdw>
              </a:effectLst>
            </a:endParaRPr>
          </a:p>
        </p:txBody>
      </p:sp>
      <p:sp>
        <p:nvSpPr>
          <p:cNvPr id="30" name="Rectangle 29">
            <a:extLst>
              <a:ext uri="{FF2B5EF4-FFF2-40B4-BE49-F238E27FC236}">
                <a16:creationId xmlns:a16="http://schemas.microsoft.com/office/drawing/2014/main" id="{A90234C4-10B7-AFD3-EC61-2C133F5866B5}"/>
              </a:ext>
              <a:ext uri="{C183D7F6-B498-43B3-948B-1728B52AA6E4}">
                <adec:decorative xmlns:adec="http://schemas.microsoft.com/office/drawing/2017/decorative" val="0"/>
              </a:ext>
            </a:extLst>
          </p:cNvPr>
          <p:cNvSpPr/>
          <p:nvPr/>
        </p:nvSpPr>
        <p:spPr>
          <a:xfrm>
            <a:off x="8078298" y="4536235"/>
            <a:ext cx="4126402" cy="1085123"/>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r>
              <a:rPr lang="en-US" sz="800" dirty="0">
                <a:latin typeface="Arial" panose="020B0604020202020204" pitchFamily="34" charset="0"/>
                <a:cs typeface="Arial" panose="020B0604020202020204" pitchFamily="34" charset="0"/>
              </a:rPr>
              <a:t>This study was supported in part by the ABC University Grants Committee (Award No. 123456). Research funding for this project was provided by the ABC University Grants Committee (Award No. 123456).</a:t>
            </a:r>
          </a:p>
          <a:p>
            <a:r>
              <a:rPr lang="en-US" sz="800" dirty="0">
                <a:solidFill>
                  <a:schemeClr val="tx1"/>
                </a:solidFill>
                <a:latin typeface="Arial" panose="020B0604020202020204" pitchFamily="34" charset="0"/>
                <a:cs typeface="Arial" panose="020B0604020202020204" pitchFamily="34" charset="0"/>
              </a:rPr>
              <a:t>We extend our gratitude to Prof. Mike Jackson (Director, Centre for ABC, University of ABC) for providing the samples used in this study</a:t>
            </a:r>
            <a:r>
              <a:rPr lang="en-US" sz="800" dirty="0">
                <a:latin typeface="Arial" panose="020B0604020202020204" pitchFamily="34" charset="0"/>
                <a:cs typeface="Arial" panose="020B0604020202020204" pitchFamily="34" charset="0"/>
              </a:rPr>
              <a:t>.</a:t>
            </a:r>
            <a:endParaRPr lang="en-MY" sz="8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2BBB4DF9-0873-F7AB-5592-B0BB3D48AD25}"/>
              </a:ext>
            </a:extLst>
          </p:cNvPr>
          <p:cNvSpPr txBox="1">
            <a:spLocks/>
          </p:cNvSpPr>
          <p:nvPr/>
        </p:nvSpPr>
        <p:spPr>
          <a:xfrm>
            <a:off x="9328741" y="4405430"/>
            <a:ext cx="1749600" cy="261610"/>
          </a:xfrm>
          <a:prstGeom prst="rect">
            <a:avLst/>
          </a:prstGeom>
          <a:solidFill>
            <a:schemeClr val="accent5">
              <a:lumMod val="50000"/>
            </a:schemeClr>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ACKNOWLEDGEMENT</a:t>
            </a:r>
            <a:endParaRPr lang="en-MY" sz="1100" b="1" dirty="0">
              <a:ln w="0"/>
              <a:solidFill>
                <a:schemeClr val="bg1"/>
              </a:solidFill>
              <a:effectLst>
                <a:outerShdw blurRad="38100" dist="19050" dir="2700000" algn="tl" rotWithShape="0">
                  <a:schemeClr val="dk1">
                    <a:alpha val="40000"/>
                  </a:schemeClr>
                </a:outerShdw>
              </a:effectLst>
            </a:endParaRPr>
          </a:p>
        </p:txBody>
      </p:sp>
      <p:sp>
        <p:nvSpPr>
          <p:cNvPr id="31" name="Rectangle 30">
            <a:extLst>
              <a:ext uri="{FF2B5EF4-FFF2-40B4-BE49-F238E27FC236}">
                <a16:creationId xmlns:a16="http://schemas.microsoft.com/office/drawing/2014/main" id="{2F4290D6-0890-EF44-AC9D-33E170BDD1D4}"/>
              </a:ext>
              <a:ext uri="{C183D7F6-B498-43B3-948B-1728B52AA6E4}">
                <adec:decorative xmlns:adec="http://schemas.microsoft.com/office/drawing/2017/decorative" val="0"/>
              </a:ext>
            </a:extLst>
          </p:cNvPr>
          <p:cNvSpPr/>
          <p:nvPr/>
        </p:nvSpPr>
        <p:spPr>
          <a:xfrm>
            <a:off x="8080416" y="5540266"/>
            <a:ext cx="4124284" cy="1336501"/>
          </a:xfrm>
          <a:prstGeom prst="rect">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800" dirty="0">
              <a:latin typeface="Arial" panose="020B0604020202020204" pitchFamily="34" charset="0"/>
              <a:cs typeface="Arial" panose="020B0604020202020204" pitchFamily="34" charset="0"/>
            </a:endParaRPr>
          </a:p>
          <a:p>
            <a:pPr algn="ctr"/>
            <a:endParaRPr lang="en-MY" sz="800" dirty="0">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r>
              <a:rPr lang="en-MY" sz="800" dirty="0">
                <a:latin typeface="Arial" panose="020B0604020202020204" pitchFamily="34" charset="0"/>
                <a:cs typeface="Arial" panose="020B0604020202020204" pitchFamily="34" charset="0"/>
              </a:rPr>
              <a:t>Ba, F., &amp; Rieder, H. L. (1996). A comparison of fluorescence microscopy with the </a:t>
            </a:r>
            <a:r>
              <a:rPr lang="en-MY" sz="800" dirty="0" err="1">
                <a:latin typeface="Arial" panose="020B0604020202020204" pitchFamily="34" charset="0"/>
                <a:cs typeface="Arial" panose="020B0604020202020204" pitchFamily="34" charset="0"/>
              </a:rPr>
              <a:t>Ziehl-Neelsen</a:t>
            </a:r>
            <a:r>
              <a:rPr lang="en-MY" sz="800" dirty="0">
                <a:latin typeface="Arial" panose="020B0604020202020204" pitchFamily="34" charset="0"/>
                <a:cs typeface="Arial" panose="020B0604020202020204" pitchFamily="34" charset="0"/>
              </a:rPr>
              <a:t> technique in the examination of sputum for acid-fast bacilli Comparison of results with fluorescence and bright-field microscopy for acid-fast bacilli. In Int J </a:t>
            </a:r>
            <a:r>
              <a:rPr lang="en-MY" sz="800" dirty="0" err="1">
                <a:latin typeface="Arial" panose="020B0604020202020204" pitchFamily="34" charset="0"/>
                <a:cs typeface="Arial" panose="020B0604020202020204" pitchFamily="34" charset="0"/>
              </a:rPr>
              <a:t>Tuberc</a:t>
            </a:r>
            <a:r>
              <a:rPr lang="en-MY" sz="800" dirty="0">
                <a:latin typeface="Arial" panose="020B0604020202020204" pitchFamily="34" charset="0"/>
                <a:cs typeface="Arial" panose="020B0604020202020204" pitchFamily="34" charset="0"/>
              </a:rPr>
              <a:t> Lung Dis (Vol. 3, Issue 12).</a:t>
            </a:r>
          </a:p>
          <a:p>
            <a:pPr marL="171450" indent="-171450" algn="just">
              <a:buFont typeface="Arial" panose="020B0604020202020204" pitchFamily="34" charset="0"/>
              <a:buChar char="•"/>
            </a:pPr>
            <a:r>
              <a:rPr lang="en-MY" sz="800" dirty="0" err="1">
                <a:latin typeface="Arial" panose="020B0604020202020204" pitchFamily="34" charset="0"/>
                <a:cs typeface="Arial" panose="020B0604020202020204" pitchFamily="34" charset="0"/>
              </a:rPr>
              <a:t>Goroh</a:t>
            </a:r>
            <a:r>
              <a:rPr lang="en-MY" sz="800" dirty="0">
                <a:latin typeface="Arial" panose="020B0604020202020204" pitchFamily="34" charset="0"/>
                <a:cs typeface="Arial" panose="020B0604020202020204" pitchFamily="34" charset="0"/>
              </a:rPr>
              <a:t>, M. M. D., </a:t>
            </a:r>
            <a:r>
              <a:rPr lang="en-MY" sz="800" dirty="0" err="1">
                <a:latin typeface="Arial" panose="020B0604020202020204" pitchFamily="34" charset="0"/>
                <a:cs typeface="Arial" panose="020B0604020202020204" pitchFamily="34" charset="0"/>
              </a:rPr>
              <a:t>Rajahram</a:t>
            </a:r>
            <a:r>
              <a:rPr lang="en-MY" sz="800" dirty="0">
                <a:latin typeface="Arial" panose="020B0604020202020204" pitchFamily="34" charset="0"/>
                <a:cs typeface="Arial" panose="020B0604020202020204" pitchFamily="34" charset="0"/>
              </a:rPr>
              <a:t>, G. S., </a:t>
            </a:r>
            <a:r>
              <a:rPr lang="en-MY" sz="800" dirty="0" err="1">
                <a:latin typeface="Arial" panose="020B0604020202020204" pitchFamily="34" charset="0"/>
                <a:cs typeface="Arial" panose="020B0604020202020204" pitchFamily="34" charset="0"/>
              </a:rPr>
              <a:t>Avoi</a:t>
            </a:r>
            <a:r>
              <a:rPr lang="en-MY" sz="800" dirty="0">
                <a:latin typeface="Arial" panose="020B0604020202020204" pitchFamily="34" charset="0"/>
                <a:cs typeface="Arial" panose="020B0604020202020204" pitchFamily="34" charset="0"/>
              </a:rPr>
              <a:t>, R., van den Boogaard, C. H. A., William, T., Ralph, A. P., &amp; </a:t>
            </a:r>
            <a:r>
              <a:rPr lang="en-MY" sz="800" dirty="0" err="1">
                <a:latin typeface="Arial" panose="020B0604020202020204" pitchFamily="34" charset="0"/>
                <a:cs typeface="Arial" panose="020B0604020202020204" pitchFamily="34" charset="0"/>
              </a:rPr>
              <a:t>Lowbridge</a:t>
            </a:r>
            <a:r>
              <a:rPr lang="en-MY" sz="800" dirty="0">
                <a:latin typeface="Arial" panose="020B0604020202020204" pitchFamily="34" charset="0"/>
                <a:cs typeface="Arial" panose="020B0604020202020204" pitchFamily="34" charset="0"/>
              </a:rPr>
              <a:t>, C. (2020). Epidemiology of tuberculosis in Sabah, Malaysia, 2012-2018. Infectious Diseases of Poverty, 9(1). https://doi.org/10.1186/s40249-020-00739-7</a:t>
            </a:r>
          </a:p>
        </p:txBody>
      </p:sp>
      <p:sp>
        <p:nvSpPr>
          <p:cNvPr id="19" name="TextBox 18">
            <a:extLst>
              <a:ext uri="{FF2B5EF4-FFF2-40B4-BE49-F238E27FC236}">
                <a16:creationId xmlns:a16="http://schemas.microsoft.com/office/drawing/2014/main" id="{2B96FBDE-10E1-468E-FAEF-D85BCF2B90A8}"/>
              </a:ext>
            </a:extLst>
          </p:cNvPr>
          <p:cNvSpPr txBox="1"/>
          <p:nvPr/>
        </p:nvSpPr>
        <p:spPr>
          <a:xfrm>
            <a:off x="9353811" y="5449869"/>
            <a:ext cx="1749600" cy="261610"/>
          </a:xfrm>
          <a:prstGeom prst="rect">
            <a:avLst/>
          </a:prstGeom>
          <a:solidFill>
            <a:schemeClr val="accent5">
              <a:lumMod val="50000"/>
            </a:schemeClr>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REFERENCES</a:t>
            </a:r>
            <a:endParaRPr lang="en-MY" sz="1100" b="1" dirty="0">
              <a:ln w="0"/>
              <a:solidFill>
                <a:schemeClr val="bg1"/>
              </a:solidFill>
              <a:effectLst>
                <a:outerShdw blurRad="38100" dist="19050" dir="2700000" algn="tl" rotWithShape="0">
                  <a:schemeClr val="dk1">
                    <a:alpha val="40000"/>
                  </a:schemeClr>
                </a:outerShdw>
              </a:effectLst>
            </a:endParaRPr>
          </a:p>
        </p:txBody>
      </p:sp>
      <p:sp>
        <p:nvSpPr>
          <p:cNvPr id="1024" name="TextBox 1023">
            <a:extLst>
              <a:ext uri="{FF2B5EF4-FFF2-40B4-BE49-F238E27FC236}">
                <a16:creationId xmlns:a16="http://schemas.microsoft.com/office/drawing/2014/main" id="{2234B1F6-E1B1-DF98-9F22-BF92FFE518E1}"/>
              </a:ext>
            </a:extLst>
          </p:cNvPr>
          <p:cNvSpPr txBox="1"/>
          <p:nvPr/>
        </p:nvSpPr>
        <p:spPr>
          <a:xfrm>
            <a:off x="9335724" y="1536111"/>
            <a:ext cx="1749896" cy="261610"/>
          </a:xfrm>
          <a:prstGeom prst="rect">
            <a:avLst/>
          </a:prstGeom>
          <a:solidFill>
            <a:schemeClr val="accent5">
              <a:lumMod val="50000"/>
            </a:schemeClr>
          </a:solidFill>
        </p:spPr>
        <p:txBody>
          <a:bodyPr wrap="square" rtlCol="0">
            <a:spAutoFit/>
          </a:bodyPr>
          <a:lstStyle/>
          <a:p>
            <a:pPr algn="ctr"/>
            <a:r>
              <a:rPr lang="en-US" sz="1100" b="1" dirty="0">
                <a:ln w="0"/>
                <a:solidFill>
                  <a:schemeClr val="bg1"/>
                </a:solidFill>
                <a:effectLst>
                  <a:outerShdw blurRad="38100" dist="19050" dir="2700000" algn="tl" rotWithShape="0">
                    <a:schemeClr val="dk1">
                      <a:alpha val="40000"/>
                    </a:schemeClr>
                  </a:outerShdw>
                </a:effectLst>
              </a:rPr>
              <a:t>OBJECTIVES</a:t>
            </a:r>
            <a:endParaRPr lang="en-MY" sz="1200" b="1" dirty="0">
              <a:ln w="0"/>
              <a:solidFill>
                <a:schemeClr val="bg1"/>
              </a:solidFill>
              <a:effectLst>
                <a:outerShdw blurRad="38100" dist="19050" dir="2700000" algn="tl" rotWithShape="0">
                  <a:schemeClr val="dk1">
                    <a:alpha val="40000"/>
                  </a:schemeClr>
                </a:outerShdw>
              </a:effectLst>
            </a:endParaRPr>
          </a:p>
        </p:txBody>
      </p:sp>
      <p:pic>
        <p:nvPicPr>
          <p:cNvPr id="27" name="Picture 26">
            <a:extLst>
              <a:ext uri="{FF2B5EF4-FFF2-40B4-BE49-F238E27FC236}">
                <a16:creationId xmlns:a16="http://schemas.microsoft.com/office/drawing/2014/main" id="{DB891E33-B15F-413A-AE15-E53CCA55BAAC}"/>
              </a:ext>
            </a:extLst>
          </p:cNvPr>
          <p:cNvPicPr>
            <a:picLocks noChangeAspect="1"/>
          </p:cNvPicPr>
          <p:nvPr/>
        </p:nvPicPr>
        <p:blipFill rotWithShape="1">
          <a:blip r:embed="rId3">
            <a:extLst>
              <a:ext uri="{28A0092B-C50C-407E-A947-70E740481C1C}">
                <a14:useLocalDpi xmlns:a14="http://schemas.microsoft.com/office/drawing/2010/main" val="0"/>
              </a:ext>
            </a:extLst>
          </a:blip>
          <a:srcRect t="31141" b="20787"/>
          <a:stretch/>
        </p:blipFill>
        <p:spPr>
          <a:xfrm>
            <a:off x="9335724" y="107719"/>
            <a:ext cx="2802312" cy="1346302"/>
          </a:xfrm>
          <a:prstGeom prst="rect">
            <a:avLst/>
          </a:prstGeom>
        </p:spPr>
      </p:pic>
      <p:pic>
        <p:nvPicPr>
          <p:cNvPr id="32" name="Picture 31">
            <a:extLst>
              <a:ext uri="{FF2B5EF4-FFF2-40B4-BE49-F238E27FC236}">
                <a16:creationId xmlns:a16="http://schemas.microsoft.com/office/drawing/2014/main" id="{FCF9595A-30E9-4A13-8B25-049FEDD837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4890" y="5142498"/>
            <a:ext cx="4234264" cy="1354965"/>
          </a:xfrm>
          <a:prstGeom prst="rect">
            <a:avLst/>
          </a:prstGeom>
        </p:spPr>
      </p:pic>
    </p:spTree>
    <p:extLst>
      <p:ext uri="{BB962C8B-B14F-4D97-AF65-F5344CB8AC3E}">
        <p14:creationId xmlns:p14="http://schemas.microsoft.com/office/powerpoint/2010/main" val="2424367944"/>
      </p:ext>
    </p:extLst>
  </p:cSld>
  <p:clrMapOvr>
    <a:masterClrMapping/>
  </p:clrMapOvr>
</p:sld>
</file>

<file path=ppt/theme/theme1.xml><?xml version="1.0" encoding="utf-8"?>
<a:theme xmlns:a="http://schemas.openxmlformats.org/drawingml/2006/main" name="VeniceBeach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Avenir 1">
      <a:majorFont>
        <a:latin typeface="Avenir Next LT Pro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iceBeachVTI" id="{69839BBA-F383-4FFD-B56A-E36ACE43E09D}" vid="{060D2740-A69C-444A-B833-E03D333ADDA7}"/>
    </a:ext>
  </a:extLst>
</a:theme>
</file>

<file path=docProps/app.xml><?xml version="1.0" encoding="utf-8"?>
<Properties xmlns="http://schemas.openxmlformats.org/officeDocument/2006/extended-properties" xmlns:vt="http://schemas.openxmlformats.org/officeDocument/2006/docPropsVTypes">
  <Template>TM02900722[[fn=Ion Boardroom]]</Template>
  <TotalTime>412</TotalTime>
  <Words>808</Words>
  <Application>Microsoft Office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Aharoni</vt:lpstr>
      <vt:lpstr>Arial</vt:lpstr>
      <vt:lpstr>Avenir Next LT Pro</vt:lpstr>
      <vt:lpstr>Avenir Next LT Pro Light</vt:lpstr>
      <vt:lpstr>Calibri</vt:lpstr>
      <vt:lpstr>Times New Roman</vt:lpstr>
      <vt:lpstr>VeniceBeachVTI</vt:lpstr>
      <vt:lpstr>Comparison Between Ziehl-Neelsen Stain and Auramine Stain in Detection Of Acid-Fast Bacilli In Non-Sputum Sample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Between Ziehl-Neelsen Stain and Auramine Stain in Detection Of Acid-Fast Bacilli In Non-Sputum Sample</dc:title>
  <dc:creator>NORLIYANA IBRAHIM</dc:creator>
  <cp:lastModifiedBy>Dr. Norazah</cp:lastModifiedBy>
  <cp:revision>23</cp:revision>
  <dcterms:created xsi:type="dcterms:W3CDTF">2023-07-01T14:51:46Z</dcterms:created>
  <dcterms:modified xsi:type="dcterms:W3CDTF">2023-11-20T02:47:29Z</dcterms:modified>
</cp:coreProperties>
</file>